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1"/>
  </p:notesMasterIdLst>
  <p:handoutMasterIdLst>
    <p:handoutMasterId r:id="rId42"/>
  </p:handoutMasterIdLst>
  <p:sldIdLst>
    <p:sldId id="256" r:id="rId2"/>
    <p:sldId id="257" r:id="rId3"/>
    <p:sldId id="264" r:id="rId4"/>
    <p:sldId id="272" r:id="rId5"/>
    <p:sldId id="273" r:id="rId6"/>
    <p:sldId id="274" r:id="rId7"/>
    <p:sldId id="275" r:id="rId8"/>
    <p:sldId id="265" r:id="rId9"/>
    <p:sldId id="266" r:id="rId10"/>
    <p:sldId id="267" r:id="rId11"/>
    <p:sldId id="271" r:id="rId12"/>
    <p:sldId id="268" r:id="rId13"/>
    <p:sldId id="270" r:id="rId14"/>
    <p:sldId id="269" r:id="rId15"/>
    <p:sldId id="276" r:id="rId16"/>
    <p:sldId id="277" r:id="rId17"/>
    <p:sldId id="278" r:id="rId18"/>
    <p:sldId id="279" r:id="rId19"/>
    <p:sldId id="280" r:id="rId20"/>
    <p:sldId id="281" r:id="rId21"/>
    <p:sldId id="282" r:id="rId22"/>
    <p:sldId id="283" r:id="rId23"/>
    <p:sldId id="284" r:id="rId24"/>
    <p:sldId id="285" r:id="rId25"/>
    <p:sldId id="286" r:id="rId26"/>
    <p:sldId id="287" r:id="rId27"/>
    <p:sldId id="288" r:id="rId28"/>
    <p:sldId id="289" r:id="rId29"/>
    <p:sldId id="290" r:id="rId30"/>
    <p:sldId id="291" r:id="rId31"/>
    <p:sldId id="261" r:id="rId32"/>
    <p:sldId id="262" r:id="rId33"/>
    <p:sldId id="263" r:id="rId34"/>
    <p:sldId id="292" r:id="rId35"/>
    <p:sldId id="260" r:id="rId36"/>
    <p:sldId id="293" r:id="rId37"/>
    <p:sldId id="294" r:id="rId38"/>
    <p:sldId id="295" r:id="rId39"/>
    <p:sldId id="296" r:id="rId40"/>
  </p:sldIdLst>
  <p:sldSz cx="9144000" cy="6858000" type="letter"/>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2" frameSlides="1"/>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43" d="100"/>
          <a:sy n="43" d="100"/>
        </p:scale>
        <p:origin x="-2792" y="-10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snapToGrid="0" snapToObjects="1">
      <p:cViewPr varScale="1">
        <p:scale>
          <a:sx n="68" d="100"/>
          <a:sy n="68" d="100"/>
        </p:scale>
        <p:origin x="-3512" y="-9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46" Type="http://schemas.openxmlformats.org/officeDocument/2006/relationships/theme" Target="theme/theme1.xml"/><Relationship Id="rId47" Type="http://schemas.openxmlformats.org/officeDocument/2006/relationships/tableStyles" Target="tableStyles.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40" Type="http://schemas.openxmlformats.org/officeDocument/2006/relationships/slide" Target="slides/slide39.xml"/><Relationship Id="rId41" Type="http://schemas.openxmlformats.org/officeDocument/2006/relationships/notesMaster" Target="notesMasters/notesMaster1.xml"/><Relationship Id="rId42" Type="http://schemas.openxmlformats.org/officeDocument/2006/relationships/handoutMaster" Target="handoutMasters/handoutMaster1.xml"/><Relationship Id="rId43" Type="http://schemas.openxmlformats.org/officeDocument/2006/relationships/printerSettings" Target="printerSettings/printerSettings1.bin"/><Relationship Id="rId44" Type="http://schemas.openxmlformats.org/officeDocument/2006/relationships/presProps" Target="presProps.xml"/><Relationship Id="rId45"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EB1D065C-D684-E944-B775-65DA348511F3}" type="datetimeFigureOut">
              <a:rPr lang="en-US" smtClean="0"/>
              <a:t>11/17/15</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5EA6BE58-4355-A744-B275-02CD40D2D4A4}" type="slidenum">
              <a:rPr lang="en-US" smtClean="0"/>
              <a:t>‹#›</a:t>
            </a:fld>
            <a:endParaRPr lang="en-US"/>
          </a:p>
        </p:txBody>
      </p:sp>
    </p:spTree>
    <p:extLst>
      <p:ext uri="{BB962C8B-B14F-4D97-AF65-F5344CB8AC3E}">
        <p14:creationId xmlns:p14="http://schemas.microsoft.com/office/powerpoint/2010/main" val="108490334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3CB4C4A-268C-6F42-8BA7-9AE15F8CD6AA}" type="datetimeFigureOut">
              <a:rPr lang="en-US" smtClean="0"/>
              <a:t>11/17/15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44A32C2-6DE5-2F4E-A397-68E9536C71FF}" type="slidenum">
              <a:rPr lang="en-US" smtClean="0"/>
              <a:t>‹#›</a:t>
            </a:fld>
            <a:endParaRPr lang="en-US"/>
          </a:p>
        </p:txBody>
      </p:sp>
    </p:spTree>
    <p:extLst>
      <p:ext uri="{BB962C8B-B14F-4D97-AF65-F5344CB8AC3E}">
        <p14:creationId xmlns:p14="http://schemas.microsoft.com/office/powerpoint/2010/main" val="4028519784"/>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44A32C2-6DE5-2F4E-A397-68E9536C71FF}" type="slidenum">
              <a:rPr lang="en-US" smtClean="0"/>
              <a:t>3</a:t>
            </a:fld>
            <a:endParaRPr lang="en-US"/>
          </a:p>
        </p:txBody>
      </p:sp>
    </p:spTree>
    <p:extLst>
      <p:ext uri="{BB962C8B-B14F-4D97-AF65-F5344CB8AC3E}">
        <p14:creationId xmlns:p14="http://schemas.microsoft.com/office/powerpoint/2010/main" val="336866036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44A32C2-6DE5-2F4E-A397-68E9536C71FF}" type="slidenum">
              <a:rPr lang="en-US" smtClean="0"/>
              <a:t>12</a:t>
            </a:fld>
            <a:endParaRPr lang="en-US"/>
          </a:p>
        </p:txBody>
      </p:sp>
    </p:spTree>
    <p:extLst>
      <p:ext uri="{BB962C8B-B14F-4D97-AF65-F5344CB8AC3E}">
        <p14:creationId xmlns:p14="http://schemas.microsoft.com/office/powerpoint/2010/main" val="400199703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44A32C2-6DE5-2F4E-A397-68E9536C71FF}" type="slidenum">
              <a:rPr lang="en-US" smtClean="0"/>
              <a:t>13</a:t>
            </a:fld>
            <a:endParaRPr lang="en-US"/>
          </a:p>
        </p:txBody>
      </p:sp>
    </p:spTree>
    <p:extLst>
      <p:ext uri="{BB962C8B-B14F-4D97-AF65-F5344CB8AC3E}">
        <p14:creationId xmlns:p14="http://schemas.microsoft.com/office/powerpoint/2010/main" val="26721984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44A32C2-6DE5-2F4E-A397-68E9536C71FF}" type="slidenum">
              <a:rPr lang="en-US" smtClean="0"/>
              <a:t>14</a:t>
            </a:fld>
            <a:endParaRPr lang="en-US"/>
          </a:p>
        </p:txBody>
      </p:sp>
    </p:spTree>
    <p:extLst>
      <p:ext uri="{BB962C8B-B14F-4D97-AF65-F5344CB8AC3E}">
        <p14:creationId xmlns:p14="http://schemas.microsoft.com/office/powerpoint/2010/main" val="254205586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44A32C2-6DE5-2F4E-A397-68E9536C71FF}" type="slidenum">
              <a:rPr lang="en-US" smtClean="0"/>
              <a:t>15</a:t>
            </a:fld>
            <a:endParaRPr lang="en-US"/>
          </a:p>
        </p:txBody>
      </p:sp>
    </p:spTree>
    <p:extLst>
      <p:ext uri="{BB962C8B-B14F-4D97-AF65-F5344CB8AC3E}">
        <p14:creationId xmlns:p14="http://schemas.microsoft.com/office/powerpoint/2010/main" val="113073932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44A32C2-6DE5-2F4E-A397-68E9536C71FF}" type="slidenum">
              <a:rPr lang="en-US" smtClean="0"/>
              <a:t>16</a:t>
            </a:fld>
            <a:endParaRPr lang="en-US"/>
          </a:p>
        </p:txBody>
      </p:sp>
    </p:spTree>
    <p:extLst>
      <p:ext uri="{BB962C8B-B14F-4D97-AF65-F5344CB8AC3E}">
        <p14:creationId xmlns:p14="http://schemas.microsoft.com/office/powerpoint/2010/main" val="296651866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44A32C2-6DE5-2F4E-A397-68E9536C71FF}" type="slidenum">
              <a:rPr lang="en-US" smtClean="0"/>
              <a:t>17</a:t>
            </a:fld>
            <a:endParaRPr lang="en-US"/>
          </a:p>
        </p:txBody>
      </p:sp>
    </p:spTree>
    <p:extLst>
      <p:ext uri="{BB962C8B-B14F-4D97-AF65-F5344CB8AC3E}">
        <p14:creationId xmlns:p14="http://schemas.microsoft.com/office/powerpoint/2010/main" val="276729919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44A32C2-6DE5-2F4E-A397-68E9536C71FF}" type="slidenum">
              <a:rPr lang="en-US" smtClean="0"/>
              <a:t>18</a:t>
            </a:fld>
            <a:endParaRPr lang="en-US"/>
          </a:p>
        </p:txBody>
      </p:sp>
    </p:spTree>
    <p:extLst>
      <p:ext uri="{BB962C8B-B14F-4D97-AF65-F5344CB8AC3E}">
        <p14:creationId xmlns:p14="http://schemas.microsoft.com/office/powerpoint/2010/main" val="178428925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44A32C2-6DE5-2F4E-A397-68E9536C71FF}" type="slidenum">
              <a:rPr lang="en-US" smtClean="0"/>
              <a:t>19</a:t>
            </a:fld>
            <a:endParaRPr lang="en-US"/>
          </a:p>
        </p:txBody>
      </p:sp>
    </p:spTree>
    <p:extLst>
      <p:ext uri="{BB962C8B-B14F-4D97-AF65-F5344CB8AC3E}">
        <p14:creationId xmlns:p14="http://schemas.microsoft.com/office/powerpoint/2010/main" val="419689519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44A32C2-6DE5-2F4E-A397-68E9536C71FF}" type="slidenum">
              <a:rPr lang="en-US" smtClean="0"/>
              <a:t>20</a:t>
            </a:fld>
            <a:endParaRPr lang="en-US"/>
          </a:p>
        </p:txBody>
      </p:sp>
    </p:spTree>
    <p:extLst>
      <p:ext uri="{BB962C8B-B14F-4D97-AF65-F5344CB8AC3E}">
        <p14:creationId xmlns:p14="http://schemas.microsoft.com/office/powerpoint/2010/main" val="135120709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44A32C2-6DE5-2F4E-A397-68E9536C71FF}" type="slidenum">
              <a:rPr lang="en-US" smtClean="0"/>
              <a:t>21</a:t>
            </a:fld>
            <a:endParaRPr lang="en-US"/>
          </a:p>
        </p:txBody>
      </p:sp>
    </p:spTree>
    <p:extLst>
      <p:ext uri="{BB962C8B-B14F-4D97-AF65-F5344CB8AC3E}">
        <p14:creationId xmlns:p14="http://schemas.microsoft.com/office/powerpoint/2010/main" val="27475351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44A32C2-6DE5-2F4E-A397-68E9536C71FF}" type="slidenum">
              <a:rPr lang="en-US" smtClean="0"/>
              <a:t>4</a:t>
            </a:fld>
            <a:endParaRPr lang="en-US"/>
          </a:p>
        </p:txBody>
      </p:sp>
    </p:spTree>
    <p:extLst>
      <p:ext uri="{BB962C8B-B14F-4D97-AF65-F5344CB8AC3E}">
        <p14:creationId xmlns:p14="http://schemas.microsoft.com/office/powerpoint/2010/main" val="357068640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44A32C2-6DE5-2F4E-A397-68E9536C71FF}" type="slidenum">
              <a:rPr lang="en-US" smtClean="0"/>
              <a:t>22</a:t>
            </a:fld>
            <a:endParaRPr lang="en-US"/>
          </a:p>
        </p:txBody>
      </p:sp>
    </p:spTree>
    <p:extLst>
      <p:ext uri="{BB962C8B-B14F-4D97-AF65-F5344CB8AC3E}">
        <p14:creationId xmlns:p14="http://schemas.microsoft.com/office/powerpoint/2010/main" val="381828709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44A32C2-6DE5-2F4E-A397-68E9536C71FF}" type="slidenum">
              <a:rPr lang="en-US" smtClean="0"/>
              <a:t>23</a:t>
            </a:fld>
            <a:endParaRPr lang="en-US"/>
          </a:p>
        </p:txBody>
      </p:sp>
    </p:spTree>
    <p:extLst>
      <p:ext uri="{BB962C8B-B14F-4D97-AF65-F5344CB8AC3E}">
        <p14:creationId xmlns:p14="http://schemas.microsoft.com/office/powerpoint/2010/main" val="79812847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44A32C2-6DE5-2F4E-A397-68E9536C71FF}" type="slidenum">
              <a:rPr lang="en-US" smtClean="0"/>
              <a:t>24</a:t>
            </a:fld>
            <a:endParaRPr lang="en-US"/>
          </a:p>
        </p:txBody>
      </p:sp>
    </p:spTree>
    <p:extLst>
      <p:ext uri="{BB962C8B-B14F-4D97-AF65-F5344CB8AC3E}">
        <p14:creationId xmlns:p14="http://schemas.microsoft.com/office/powerpoint/2010/main" val="11542994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44A32C2-6DE5-2F4E-A397-68E9536C71FF}" type="slidenum">
              <a:rPr lang="en-US" smtClean="0"/>
              <a:t>5</a:t>
            </a:fld>
            <a:endParaRPr lang="en-US"/>
          </a:p>
        </p:txBody>
      </p:sp>
    </p:spTree>
    <p:extLst>
      <p:ext uri="{BB962C8B-B14F-4D97-AF65-F5344CB8AC3E}">
        <p14:creationId xmlns:p14="http://schemas.microsoft.com/office/powerpoint/2010/main" val="28050642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44A32C2-6DE5-2F4E-A397-68E9536C71FF}" type="slidenum">
              <a:rPr lang="en-US" smtClean="0"/>
              <a:t>6</a:t>
            </a:fld>
            <a:endParaRPr lang="en-US"/>
          </a:p>
        </p:txBody>
      </p:sp>
    </p:spTree>
    <p:extLst>
      <p:ext uri="{BB962C8B-B14F-4D97-AF65-F5344CB8AC3E}">
        <p14:creationId xmlns:p14="http://schemas.microsoft.com/office/powerpoint/2010/main" val="37080862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44A32C2-6DE5-2F4E-A397-68E9536C71FF}" type="slidenum">
              <a:rPr lang="en-US" smtClean="0"/>
              <a:t>7</a:t>
            </a:fld>
            <a:endParaRPr lang="en-US"/>
          </a:p>
        </p:txBody>
      </p:sp>
    </p:spTree>
    <p:extLst>
      <p:ext uri="{BB962C8B-B14F-4D97-AF65-F5344CB8AC3E}">
        <p14:creationId xmlns:p14="http://schemas.microsoft.com/office/powerpoint/2010/main" val="270285325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44A32C2-6DE5-2F4E-A397-68E9536C71FF}" type="slidenum">
              <a:rPr lang="en-US" smtClean="0"/>
              <a:t>8</a:t>
            </a:fld>
            <a:endParaRPr lang="en-US"/>
          </a:p>
        </p:txBody>
      </p:sp>
    </p:spTree>
    <p:extLst>
      <p:ext uri="{BB962C8B-B14F-4D97-AF65-F5344CB8AC3E}">
        <p14:creationId xmlns:p14="http://schemas.microsoft.com/office/powerpoint/2010/main" val="291453310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44A32C2-6DE5-2F4E-A397-68E9536C71FF}" type="slidenum">
              <a:rPr lang="en-US" smtClean="0"/>
              <a:t>9</a:t>
            </a:fld>
            <a:endParaRPr lang="en-US"/>
          </a:p>
        </p:txBody>
      </p:sp>
    </p:spTree>
    <p:extLst>
      <p:ext uri="{BB962C8B-B14F-4D97-AF65-F5344CB8AC3E}">
        <p14:creationId xmlns:p14="http://schemas.microsoft.com/office/powerpoint/2010/main" val="275689458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44A32C2-6DE5-2F4E-A397-68E9536C71FF}" type="slidenum">
              <a:rPr lang="en-US" smtClean="0"/>
              <a:t>10</a:t>
            </a:fld>
            <a:endParaRPr lang="en-US"/>
          </a:p>
        </p:txBody>
      </p:sp>
    </p:spTree>
    <p:extLst>
      <p:ext uri="{BB962C8B-B14F-4D97-AF65-F5344CB8AC3E}">
        <p14:creationId xmlns:p14="http://schemas.microsoft.com/office/powerpoint/2010/main" val="289078476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44A32C2-6DE5-2F4E-A397-68E9536C71FF}" type="slidenum">
              <a:rPr lang="en-US" smtClean="0"/>
              <a:t>11</a:t>
            </a:fld>
            <a:endParaRPr lang="en-US"/>
          </a:p>
        </p:txBody>
      </p:sp>
    </p:spTree>
    <p:extLst>
      <p:ext uri="{BB962C8B-B14F-4D97-AF65-F5344CB8AC3E}">
        <p14:creationId xmlns:p14="http://schemas.microsoft.com/office/powerpoint/2010/main" val="6773602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en-US" smtClean="0"/>
              <a:t>Click to edit Master title style</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3F150D65-C64D-44FB-9152-4CC2DE0C9198}" type="datetime1">
              <a:rPr lang="en-US" smtClean="0"/>
              <a:pPr/>
              <a:t>11/17/15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EBEB0A-9E3D-4B14-9782-E2AE3DA60D96}" type="slidenum">
              <a:rPr lang="en-US" smtClean="0"/>
              <a:pPr/>
              <a:t>‹#›</a:t>
            </a:fld>
            <a:endParaRPr lang="en-US"/>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2635EB0-D091-417E-ACD5-D65E1C7D8524}" type="datetime1">
              <a:rPr lang="en-US" smtClean="0"/>
              <a:pPr/>
              <a:t>11/17/15</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FEBEB0A-9E3D-4B14-9782-E2AE3DA60D9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1"/>
            <a:ext cx="1828800" cy="5410199"/>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FCA09F9-C7D6-4C52-A7E8-5101239A0BA2}" type="datetime1">
              <a:rPr lang="en-US" smtClean="0"/>
              <a:pPr/>
              <a:t>11/17/15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EBEB0A-9E3D-4B14-9782-E2AE3DA60D9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FFE64A4-35FB-42B6-9183-2C0CE0E36649}" type="datetime1">
              <a:rPr lang="en-US" smtClean="0"/>
              <a:pPr/>
              <a:t>11/17/15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EBEB0A-9E3D-4B14-9782-E2AE3DA60D9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A2683B9-6ECA-47FA-93CF-B124A0FAC208}" type="datetime1">
              <a:rPr lang="en-US" smtClean="0"/>
              <a:pPr/>
              <a:t>11/17/15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EBEB0A-9E3D-4B14-9782-E2AE3DA60D96}" type="slidenum">
              <a:rPr lang="en-US" smtClean="0"/>
              <a:pPr/>
              <a:t>‹#›</a:t>
            </a:fld>
            <a:endParaRPr lang="en-US"/>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05FF66B-9476-4BB3-85E9-E01854F07F90}" type="datetime1">
              <a:rPr lang="en-US" smtClean="0"/>
              <a:pPr/>
              <a:t>11/17/15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EBEB0A-9E3D-4B14-9782-E2AE3DA60D9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6B23FBD-8F7D-4F85-8085-67BFDB05CB71}" type="datetime1">
              <a:rPr lang="en-US" smtClean="0"/>
              <a:pPr/>
              <a:t>11/17/15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FEBEB0A-9E3D-4B14-9782-E2AE3DA60D96}" type="slidenum">
              <a:rPr lang="en-US" smtClean="0"/>
              <a:pPr/>
              <a:t>‹#›</a:t>
            </a:fld>
            <a:endParaRPr lang="en-US"/>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65D789A-1220-4441-8676-44A034051BFD}" type="datetime1">
              <a:rPr lang="en-US" smtClean="0"/>
              <a:pPr/>
              <a:t>11/17/15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FEBEB0A-9E3D-4B14-9782-E2AE3DA60D9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F98A266-E364-4B5E-98DD-432668182E1E}" type="datetime1">
              <a:rPr lang="en-US" smtClean="0"/>
              <a:pPr/>
              <a:t>11/17/15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FEBEB0A-9E3D-4B14-9782-E2AE3DA60D9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en-US" smtClean="0"/>
              <a:t>Click to edit Master title style</a:t>
            </a:r>
            <a:endParaRPr lang="en-US"/>
          </a:p>
        </p:txBody>
      </p:sp>
      <p:sp>
        <p:nvSpPr>
          <p:cNvPr id="3" name="Content Placeholder 2"/>
          <p:cNvSpPr>
            <a:spLocks noGrp="1"/>
          </p:cNvSpPr>
          <p:nvPr>
            <p:ph idx="1"/>
          </p:nvPr>
        </p:nvSpPr>
        <p:spPr>
          <a:xfrm>
            <a:off x="3710866" y="457200"/>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62001"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93F2040-9975-4642-A906-1DF87F8BE202}" type="datetime1">
              <a:rPr lang="en-US" smtClean="0"/>
              <a:pPr/>
              <a:t>11/17/15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EBEB0A-9E3D-4B14-9782-E2AE3DA60D96}" type="slidenum">
              <a:rPr lang="en-US" smtClean="0"/>
              <a:pPr/>
              <a:t>‹#›</a:t>
            </a:fld>
            <a:endParaRPr lang="en-US"/>
          </a:p>
        </p:txBody>
      </p:sp>
      <p:cxnSp>
        <p:nvCxnSpPr>
          <p:cNvPr id="10" name="Straight Connector 9"/>
          <p:cNvCxnSpPr/>
          <p:nvPr/>
        </p:nvCxnSpPr>
        <p:spPr>
          <a:xfrm rot="5400000">
            <a:off x="1677194" y="2514600"/>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en-US" smtClean="0"/>
              <a:t>Click to edit Master title style</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1E52B4A-BA08-4841-AB08-A0D822ABC34D}" type="datetime1">
              <a:rPr lang="en-US" smtClean="0"/>
              <a:pPr/>
              <a:t>11/17/15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EBEB0A-9E3D-4B14-9782-E2AE3DA60D96}"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48400" y="6208776"/>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75D48070-6A81-47D0-9810-1540B9FEFF61}" type="datetime1">
              <a:rPr lang="en-US" smtClean="0"/>
              <a:pPr/>
              <a:t>11/17/15</a:t>
            </a:fld>
            <a:endParaRPr lang="en-US"/>
          </a:p>
        </p:txBody>
      </p:sp>
      <p:sp>
        <p:nvSpPr>
          <p:cNvPr id="5" name="Footer Placeholder 4"/>
          <p:cNvSpPr>
            <a:spLocks noGrp="1"/>
          </p:cNvSpPr>
          <p:nvPr>
            <p:ph type="ftr" sz="quarter" idx="3"/>
          </p:nvPr>
        </p:nvSpPr>
        <p:spPr>
          <a:xfrm>
            <a:off x="761999" y="6208776"/>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endParaRPr lang="en-US" dirty="0"/>
          </a:p>
        </p:txBody>
      </p:sp>
      <p:sp>
        <p:nvSpPr>
          <p:cNvPr id="6" name="Slide Number Placeholder 5"/>
          <p:cNvSpPr>
            <a:spLocks noGrp="1"/>
          </p:cNvSpPr>
          <p:nvPr>
            <p:ph type="sldNum" sz="quarter" idx="4"/>
          </p:nvPr>
        </p:nvSpPr>
        <p:spPr>
          <a:xfrm>
            <a:off x="7620000" y="5687568"/>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BFEBEB0A-9E3D-4B14-9782-E2AE3DA60D96}" type="slidenum">
              <a:rPr lang="en-US" smtClean="0"/>
              <a:pPr/>
              <a:t>‹#›</a:t>
            </a:fld>
            <a:endParaRPr lang="en-US" dirty="0"/>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0.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9.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20.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2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2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 Scholarships 101</a:t>
            </a:r>
            <a:endParaRPr lang="en-US" dirty="0"/>
          </a:p>
        </p:txBody>
      </p:sp>
      <p:sp>
        <p:nvSpPr>
          <p:cNvPr id="3" name="Subtitle 2"/>
          <p:cNvSpPr>
            <a:spLocks noGrp="1"/>
          </p:cNvSpPr>
          <p:nvPr>
            <p:ph type="subTitle" idx="1"/>
          </p:nvPr>
        </p:nvSpPr>
        <p:spPr/>
        <p:txBody>
          <a:bodyPr>
            <a:normAutofit lnSpcReduction="10000"/>
          </a:bodyPr>
          <a:lstStyle/>
          <a:p>
            <a:r>
              <a:rPr lang="en-US" dirty="0" smtClean="0"/>
              <a:t>Tim Durling, Career Specialist, WCHS</a:t>
            </a:r>
          </a:p>
          <a:p>
            <a:r>
              <a:rPr lang="en-US" dirty="0" smtClean="0"/>
              <a:t>November 17, 2015 - 6pm - WCHS Cafeteria</a:t>
            </a:r>
            <a:endParaRPr lang="en-US" dirty="0"/>
          </a:p>
        </p:txBody>
      </p:sp>
    </p:spTree>
    <p:extLst>
      <p:ext uri="{BB962C8B-B14F-4D97-AF65-F5344CB8AC3E}">
        <p14:creationId xmlns:p14="http://schemas.microsoft.com/office/powerpoint/2010/main" val="1637645443"/>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1693132"/>
            <a:ext cx="7557758" cy="4479068"/>
          </a:xfrm>
        </p:spPr>
        <p:txBody>
          <a:bodyPr>
            <a:noAutofit/>
          </a:bodyPr>
          <a:lstStyle/>
          <a:p>
            <a:r>
              <a:rPr lang="en-US" sz="3600" dirty="0" smtClean="0">
                <a:latin typeface="+mn-lt"/>
              </a:rPr>
              <a:t>Advanced Placement is a nationally standardized program of college-level courses and exams for high school students.  After taking </a:t>
            </a:r>
            <a:r>
              <a:rPr lang="en-US" sz="3600" dirty="0" smtClean="0">
                <a:latin typeface="+mn-lt"/>
              </a:rPr>
              <a:t>an AP</a:t>
            </a:r>
            <a:r>
              <a:rPr lang="en-US" sz="3600" dirty="0" smtClean="0">
                <a:latin typeface="+mn-lt"/>
              </a:rPr>
              <a:t> </a:t>
            </a:r>
            <a:r>
              <a:rPr lang="en-US" sz="3600" dirty="0" smtClean="0">
                <a:latin typeface="+mn-lt"/>
              </a:rPr>
              <a:t>course, students must receive a qualifying score on an AP exam to receive college credit consideration.</a:t>
            </a:r>
            <a:endParaRPr lang="en-US" sz="3600" dirty="0">
              <a:latin typeface="+mn-lt"/>
            </a:endParaRPr>
          </a:p>
        </p:txBody>
      </p:sp>
      <p:sp>
        <p:nvSpPr>
          <p:cNvPr id="3" name="TextBox 2"/>
          <p:cNvSpPr txBox="1"/>
          <p:nvPr/>
        </p:nvSpPr>
        <p:spPr>
          <a:xfrm>
            <a:off x="762000" y="569803"/>
            <a:ext cx="7557758" cy="1569660"/>
          </a:xfrm>
          <a:prstGeom prst="rect">
            <a:avLst/>
          </a:prstGeom>
          <a:noFill/>
        </p:spPr>
        <p:txBody>
          <a:bodyPr wrap="square" rtlCol="0">
            <a:spAutoFit/>
          </a:bodyPr>
          <a:lstStyle/>
          <a:p>
            <a:r>
              <a:rPr lang="en-US" sz="4800" dirty="0" smtClean="0">
                <a:latin typeface="+mj-lt"/>
              </a:rPr>
              <a:t>What is </a:t>
            </a:r>
          </a:p>
          <a:p>
            <a:r>
              <a:rPr lang="en-US" sz="4800" dirty="0" smtClean="0">
                <a:latin typeface="+mj-lt"/>
              </a:rPr>
              <a:t>Advanced Placement?</a:t>
            </a:r>
            <a:endParaRPr lang="en-US" sz="4800" dirty="0">
              <a:latin typeface="+mj-lt"/>
            </a:endParaRPr>
          </a:p>
        </p:txBody>
      </p:sp>
    </p:spTree>
    <p:extLst>
      <p:ext uri="{BB962C8B-B14F-4D97-AF65-F5344CB8AC3E}">
        <p14:creationId xmlns:p14="http://schemas.microsoft.com/office/powerpoint/2010/main" val="3188372161"/>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1693132"/>
            <a:ext cx="7557758" cy="4479068"/>
          </a:xfrm>
        </p:spPr>
        <p:txBody>
          <a:bodyPr>
            <a:noAutofit/>
          </a:bodyPr>
          <a:lstStyle/>
          <a:p>
            <a:r>
              <a:rPr lang="en-US" sz="3600" dirty="0" smtClean="0">
                <a:latin typeface="+mn-lt"/>
              </a:rPr>
              <a:t>Every student going to college should take ACT and SAT by the end of 11th grade.  A high score can help with scholarships </a:t>
            </a:r>
            <a:r>
              <a:rPr lang="en-US" sz="3600" dirty="0" smtClean="0">
                <a:latin typeface="+mn-lt"/>
              </a:rPr>
              <a:t>(as </a:t>
            </a:r>
            <a:r>
              <a:rPr lang="en-US" sz="3600" dirty="0" smtClean="0">
                <a:latin typeface="+mn-lt"/>
              </a:rPr>
              <a:t>well as acceptance into desired </a:t>
            </a:r>
            <a:r>
              <a:rPr lang="en-US" sz="3600" dirty="0" smtClean="0">
                <a:latin typeface="+mn-lt"/>
              </a:rPr>
              <a:t>colleges).  </a:t>
            </a:r>
            <a:r>
              <a:rPr lang="en-US" sz="3600" dirty="0" smtClean="0">
                <a:latin typeface="+mn-lt"/>
              </a:rPr>
              <a:t>Students can retake these exams during senior year as well to improve scores.</a:t>
            </a:r>
            <a:endParaRPr lang="en-US" sz="3600" dirty="0">
              <a:latin typeface="+mn-lt"/>
            </a:endParaRPr>
          </a:p>
        </p:txBody>
      </p:sp>
      <p:sp>
        <p:nvSpPr>
          <p:cNvPr id="3" name="TextBox 2"/>
          <p:cNvSpPr txBox="1"/>
          <p:nvPr/>
        </p:nvSpPr>
        <p:spPr>
          <a:xfrm>
            <a:off x="762000" y="569803"/>
            <a:ext cx="7557758" cy="1569660"/>
          </a:xfrm>
          <a:prstGeom prst="rect">
            <a:avLst/>
          </a:prstGeom>
          <a:noFill/>
        </p:spPr>
        <p:txBody>
          <a:bodyPr wrap="square" rtlCol="0">
            <a:spAutoFit/>
          </a:bodyPr>
          <a:lstStyle/>
          <a:p>
            <a:r>
              <a:rPr lang="en-US" sz="4800" dirty="0" smtClean="0">
                <a:latin typeface="+mj-lt"/>
              </a:rPr>
              <a:t>What tests do college-bound students need to take?</a:t>
            </a:r>
            <a:endParaRPr lang="en-US" sz="4800" dirty="0">
              <a:latin typeface="+mj-lt"/>
            </a:endParaRPr>
          </a:p>
        </p:txBody>
      </p:sp>
    </p:spTree>
    <p:extLst>
      <p:ext uri="{BB962C8B-B14F-4D97-AF65-F5344CB8AC3E}">
        <p14:creationId xmlns:p14="http://schemas.microsoft.com/office/powerpoint/2010/main" val="58316537"/>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1693132"/>
            <a:ext cx="7557758" cy="4479068"/>
          </a:xfrm>
        </p:spPr>
        <p:txBody>
          <a:bodyPr>
            <a:noAutofit/>
          </a:bodyPr>
          <a:lstStyle/>
          <a:p>
            <a:r>
              <a:rPr lang="en-US" sz="3600" dirty="0" smtClean="0">
                <a:latin typeface="+mn-lt"/>
              </a:rPr>
              <a:t>Beginning in 9</a:t>
            </a:r>
            <a:r>
              <a:rPr lang="en-US" sz="3600" baseline="30000" dirty="0" smtClean="0">
                <a:latin typeface="+mn-lt"/>
              </a:rPr>
              <a:t>th</a:t>
            </a:r>
            <a:r>
              <a:rPr lang="en-US" sz="3600" dirty="0" smtClean="0">
                <a:latin typeface="+mn-lt"/>
              </a:rPr>
              <a:t> grade, students </a:t>
            </a:r>
            <a:r>
              <a:rPr lang="en-US" sz="3600" dirty="0" smtClean="0">
                <a:latin typeface="+mn-lt"/>
              </a:rPr>
              <a:t>should</a:t>
            </a:r>
            <a:r>
              <a:rPr lang="en-US" sz="3600" dirty="0" smtClean="0">
                <a:latin typeface="+mn-lt"/>
              </a:rPr>
              <a:t> </a:t>
            </a:r>
            <a:r>
              <a:rPr lang="en-US" sz="3600" dirty="0" smtClean="0">
                <a:latin typeface="+mn-lt"/>
              </a:rPr>
              <a:t>consider leadership opportunities and join clubs, sports, band, student council, honor societies, etc.  </a:t>
            </a:r>
            <a:br>
              <a:rPr lang="en-US" sz="3600" dirty="0" smtClean="0">
                <a:latin typeface="+mn-lt"/>
              </a:rPr>
            </a:br>
            <a:r>
              <a:rPr lang="en-US" sz="3600" dirty="0">
                <a:latin typeface="+mn-lt"/>
              </a:rPr>
              <a:t/>
            </a:r>
            <a:br>
              <a:rPr lang="en-US" sz="3600" dirty="0">
                <a:latin typeface="+mn-lt"/>
              </a:rPr>
            </a:br>
            <a:endParaRPr lang="en-US" sz="3600" dirty="0">
              <a:latin typeface="+mn-lt"/>
            </a:endParaRPr>
          </a:p>
        </p:txBody>
      </p:sp>
      <p:sp>
        <p:nvSpPr>
          <p:cNvPr id="3" name="TextBox 2"/>
          <p:cNvSpPr txBox="1"/>
          <p:nvPr/>
        </p:nvSpPr>
        <p:spPr>
          <a:xfrm>
            <a:off x="762000" y="569803"/>
            <a:ext cx="7557758" cy="1569660"/>
          </a:xfrm>
          <a:prstGeom prst="rect">
            <a:avLst/>
          </a:prstGeom>
          <a:noFill/>
        </p:spPr>
        <p:txBody>
          <a:bodyPr wrap="square" rtlCol="0">
            <a:spAutoFit/>
          </a:bodyPr>
          <a:lstStyle/>
          <a:p>
            <a:r>
              <a:rPr lang="en-US" sz="4800" dirty="0" smtClean="0">
                <a:latin typeface="+mj-lt"/>
              </a:rPr>
              <a:t>What do I need to do in high school beyond academics?</a:t>
            </a:r>
            <a:endParaRPr lang="en-US" sz="4800" dirty="0">
              <a:latin typeface="+mj-lt"/>
            </a:endParaRPr>
          </a:p>
        </p:txBody>
      </p:sp>
    </p:spTree>
    <p:extLst>
      <p:ext uri="{BB962C8B-B14F-4D97-AF65-F5344CB8AC3E}">
        <p14:creationId xmlns:p14="http://schemas.microsoft.com/office/powerpoint/2010/main" val="546196125"/>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1693132"/>
            <a:ext cx="7557758" cy="4479068"/>
          </a:xfrm>
        </p:spPr>
        <p:txBody>
          <a:bodyPr>
            <a:noAutofit/>
          </a:bodyPr>
          <a:lstStyle/>
          <a:p>
            <a:r>
              <a:rPr lang="en-US" sz="3600" dirty="0" smtClean="0">
                <a:latin typeface="+mn-lt"/>
              </a:rPr>
              <a:t>Work experience tends to look good to scholarship committees.  </a:t>
            </a:r>
            <a:r>
              <a:rPr lang="en-US" sz="3600" dirty="0" smtClean="0">
                <a:latin typeface="+mn-lt"/>
              </a:rPr>
              <a:t>But make sure you </a:t>
            </a:r>
            <a:r>
              <a:rPr lang="en-US" sz="3600" dirty="0" smtClean="0">
                <a:latin typeface="+mn-lt"/>
              </a:rPr>
              <a:t>create balance!  Too much work can cause grades to suffer.  Also, remember that student income is combined with parent income to determine eligibility </a:t>
            </a:r>
            <a:r>
              <a:rPr lang="en-US" sz="3600" dirty="0" smtClean="0">
                <a:latin typeface="+mn-lt"/>
              </a:rPr>
              <a:t>for </a:t>
            </a:r>
            <a:r>
              <a:rPr lang="en-US" sz="3600" dirty="0" smtClean="0">
                <a:latin typeface="+mn-lt"/>
              </a:rPr>
              <a:t>financial aid.</a:t>
            </a:r>
            <a:endParaRPr lang="en-US" sz="3600" dirty="0">
              <a:latin typeface="+mn-lt"/>
            </a:endParaRPr>
          </a:p>
        </p:txBody>
      </p:sp>
      <p:sp>
        <p:nvSpPr>
          <p:cNvPr id="3" name="TextBox 2"/>
          <p:cNvSpPr txBox="1"/>
          <p:nvPr/>
        </p:nvSpPr>
        <p:spPr>
          <a:xfrm>
            <a:off x="762000" y="569803"/>
            <a:ext cx="7557758" cy="1569660"/>
          </a:xfrm>
          <a:prstGeom prst="rect">
            <a:avLst/>
          </a:prstGeom>
          <a:noFill/>
        </p:spPr>
        <p:txBody>
          <a:bodyPr wrap="square" rtlCol="0">
            <a:spAutoFit/>
          </a:bodyPr>
          <a:lstStyle/>
          <a:p>
            <a:r>
              <a:rPr lang="en-US" sz="4800" dirty="0" smtClean="0">
                <a:latin typeface="+mj-lt"/>
              </a:rPr>
              <a:t>Should a student have a job while in high school?</a:t>
            </a:r>
            <a:endParaRPr lang="en-US" sz="4800" dirty="0">
              <a:latin typeface="+mj-lt"/>
            </a:endParaRPr>
          </a:p>
        </p:txBody>
      </p:sp>
    </p:spTree>
    <p:extLst>
      <p:ext uri="{BB962C8B-B14F-4D97-AF65-F5344CB8AC3E}">
        <p14:creationId xmlns:p14="http://schemas.microsoft.com/office/powerpoint/2010/main" val="355169482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1693132"/>
            <a:ext cx="7557758" cy="4479068"/>
          </a:xfrm>
        </p:spPr>
        <p:txBody>
          <a:bodyPr>
            <a:noAutofit/>
          </a:bodyPr>
          <a:lstStyle/>
          <a:p>
            <a:r>
              <a:rPr lang="en-US" sz="3600" dirty="0" smtClean="0">
                <a:latin typeface="+mn-lt"/>
              </a:rPr>
              <a:t>No!  </a:t>
            </a:r>
            <a:r>
              <a:rPr lang="en-US" sz="3600" dirty="0" smtClean="0">
                <a:latin typeface="+mn-lt"/>
              </a:rPr>
              <a:t>GPA</a:t>
            </a:r>
            <a:r>
              <a:rPr lang="en-US" sz="3600" dirty="0" smtClean="0">
                <a:latin typeface="+mn-lt"/>
              </a:rPr>
              <a:t>, ACT/SAT scores, community service, leadership, employment, and extracurricular activities create a </a:t>
            </a:r>
            <a:r>
              <a:rPr lang="en-US" sz="3600" i="1" dirty="0" smtClean="0">
                <a:latin typeface="+mn-lt"/>
              </a:rPr>
              <a:t>foundation</a:t>
            </a:r>
            <a:r>
              <a:rPr lang="en-US" sz="3600" dirty="0" smtClean="0">
                <a:latin typeface="+mn-lt"/>
              </a:rPr>
              <a:t> that increases the </a:t>
            </a:r>
            <a:r>
              <a:rPr lang="en-US" sz="3600" i="1" dirty="0" smtClean="0">
                <a:latin typeface="+mn-lt"/>
              </a:rPr>
              <a:t>probability </a:t>
            </a:r>
            <a:r>
              <a:rPr lang="en-US" sz="3600" dirty="0" smtClean="0">
                <a:latin typeface="+mn-lt"/>
              </a:rPr>
              <a:t>of receiving scholarships.</a:t>
            </a:r>
            <a:endParaRPr lang="en-US" sz="3600" dirty="0">
              <a:latin typeface="+mn-lt"/>
            </a:endParaRPr>
          </a:p>
        </p:txBody>
      </p:sp>
      <p:sp>
        <p:nvSpPr>
          <p:cNvPr id="3" name="TextBox 2"/>
          <p:cNvSpPr txBox="1"/>
          <p:nvPr/>
        </p:nvSpPr>
        <p:spPr>
          <a:xfrm>
            <a:off x="762000" y="569803"/>
            <a:ext cx="7557758" cy="2308324"/>
          </a:xfrm>
          <a:prstGeom prst="rect">
            <a:avLst/>
          </a:prstGeom>
          <a:noFill/>
        </p:spPr>
        <p:txBody>
          <a:bodyPr wrap="square" rtlCol="0">
            <a:spAutoFit/>
          </a:bodyPr>
          <a:lstStyle/>
          <a:p>
            <a:r>
              <a:rPr lang="en-US" sz="4800" dirty="0" smtClean="0">
                <a:latin typeface="+mj-lt"/>
              </a:rPr>
              <a:t>Will I automatically get scholarships if I’ve done all the “right” things?</a:t>
            </a:r>
            <a:endParaRPr lang="en-US" sz="4800" dirty="0">
              <a:latin typeface="+mj-lt"/>
            </a:endParaRPr>
          </a:p>
        </p:txBody>
      </p:sp>
    </p:spTree>
    <p:extLst>
      <p:ext uri="{BB962C8B-B14F-4D97-AF65-F5344CB8AC3E}">
        <p14:creationId xmlns:p14="http://schemas.microsoft.com/office/powerpoint/2010/main" val="185117498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1693132"/>
            <a:ext cx="7557758" cy="4479068"/>
          </a:xfrm>
        </p:spPr>
        <p:txBody>
          <a:bodyPr>
            <a:noAutofit/>
          </a:bodyPr>
          <a:lstStyle/>
          <a:p>
            <a:r>
              <a:rPr lang="en-US" sz="3600" dirty="0" smtClean="0">
                <a:latin typeface="+mn-lt"/>
              </a:rPr>
              <a:t>Essays are not as hard and scary as they sound!  Let’s break one down into 3 sections:  introduction, body, and conclusion.  The body consists of up to 4 parts: </a:t>
            </a:r>
            <a:r>
              <a:rPr lang="en-US" sz="3600" dirty="0">
                <a:latin typeface="+mn-lt"/>
              </a:rPr>
              <a:t>f</a:t>
            </a:r>
            <a:r>
              <a:rPr lang="en-US" sz="3600" dirty="0" smtClean="0">
                <a:latin typeface="+mn-lt"/>
              </a:rPr>
              <a:t>amily</a:t>
            </a:r>
            <a:r>
              <a:rPr lang="en-US" sz="3600" dirty="0">
                <a:latin typeface="+mn-lt"/>
              </a:rPr>
              <a:t>, </a:t>
            </a:r>
            <a:r>
              <a:rPr lang="en-US" sz="3600" dirty="0" smtClean="0">
                <a:latin typeface="+mn-lt"/>
              </a:rPr>
              <a:t>obstacles</a:t>
            </a:r>
            <a:r>
              <a:rPr lang="en-US" sz="3600" dirty="0">
                <a:latin typeface="+mn-lt"/>
              </a:rPr>
              <a:t>, </a:t>
            </a:r>
            <a:r>
              <a:rPr lang="en-US" sz="3600" dirty="0" smtClean="0">
                <a:latin typeface="+mn-lt"/>
              </a:rPr>
              <a:t>community </a:t>
            </a:r>
            <a:r>
              <a:rPr lang="en-US" sz="3600" dirty="0">
                <a:latin typeface="+mn-lt"/>
              </a:rPr>
              <a:t>s</a:t>
            </a:r>
            <a:r>
              <a:rPr lang="en-US" sz="3600" dirty="0" smtClean="0">
                <a:latin typeface="+mn-lt"/>
              </a:rPr>
              <a:t>ervice</a:t>
            </a:r>
            <a:r>
              <a:rPr lang="en-US" sz="3600" dirty="0">
                <a:latin typeface="+mn-lt"/>
              </a:rPr>
              <a:t>, </a:t>
            </a:r>
            <a:r>
              <a:rPr lang="en-US" sz="3600" dirty="0" smtClean="0">
                <a:latin typeface="+mn-lt"/>
              </a:rPr>
              <a:t>and life interest.  Each part should consist of 3 sentences max.</a:t>
            </a:r>
            <a:endParaRPr lang="en-US" sz="3600" dirty="0">
              <a:latin typeface="+mn-lt"/>
            </a:endParaRPr>
          </a:p>
        </p:txBody>
      </p:sp>
      <p:sp>
        <p:nvSpPr>
          <p:cNvPr id="3" name="TextBox 2"/>
          <p:cNvSpPr txBox="1"/>
          <p:nvPr/>
        </p:nvSpPr>
        <p:spPr>
          <a:xfrm>
            <a:off x="762000" y="569803"/>
            <a:ext cx="7557758" cy="1569660"/>
          </a:xfrm>
          <a:prstGeom prst="rect">
            <a:avLst/>
          </a:prstGeom>
          <a:noFill/>
        </p:spPr>
        <p:txBody>
          <a:bodyPr wrap="square" rtlCol="0">
            <a:spAutoFit/>
          </a:bodyPr>
          <a:lstStyle/>
          <a:p>
            <a:r>
              <a:rPr lang="en-US" sz="4800" dirty="0" smtClean="0">
                <a:latin typeface="+mj-lt"/>
              </a:rPr>
              <a:t>Many scholarships require an essay.</a:t>
            </a:r>
            <a:endParaRPr lang="en-US" sz="4800" dirty="0">
              <a:latin typeface="+mj-lt"/>
            </a:endParaRPr>
          </a:p>
        </p:txBody>
      </p:sp>
    </p:spTree>
    <p:extLst>
      <p:ext uri="{BB962C8B-B14F-4D97-AF65-F5344CB8AC3E}">
        <p14:creationId xmlns:p14="http://schemas.microsoft.com/office/powerpoint/2010/main" val="108296727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1693132"/>
            <a:ext cx="7557758" cy="4479068"/>
          </a:xfrm>
        </p:spPr>
        <p:txBody>
          <a:bodyPr>
            <a:noAutofit/>
          </a:bodyPr>
          <a:lstStyle/>
          <a:p>
            <a:r>
              <a:rPr lang="en-US" sz="3600" dirty="0">
                <a:latin typeface="+mn-lt"/>
              </a:rPr>
              <a:t>- </a:t>
            </a:r>
            <a:r>
              <a:rPr lang="en-US" sz="3600" dirty="0" smtClean="0">
                <a:latin typeface="+mn-lt"/>
              </a:rPr>
              <a:t>Never </a:t>
            </a:r>
            <a:r>
              <a:rPr lang="en-US" sz="3600" dirty="0">
                <a:latin typeface="+mn-lt"/>
              </a:rPr>
              <a:t>start </a:t>
            </a:r>
            <a:r>
              <a:rPr lang="en-US" sz="3600" dirty="0" smtClean="0">
                <a:latin typeface="+mn-lt"/>
              </a:rPr>
              <a:t>with </a:t>
            </a:r>
            <a:r>
              <a:rPr lang="en-US" sz="3200" dirty="0">
                <a:latin typeface="+mn-lt"/>
              </a:rPr>
              <a:t>“Hello, my name is…”</a:t>
            </a:r>
            <a:r>
              <a:rPr lang="en-US" sz="3200" dirty="0"/>
              <a:t/>
            </a:r>
            <a:br>
              <a:rPr lang="en-US" sz="3200" dirty="0"/>
            </a:br>
            <a:r>
              <a:rPr lang="en-US" sz="3600" dirty="0" smtClean="0">
                <a:latin typeface="+mn-lt"/>
              </a:rPr>
              <a:t>- Always catch the reader’s attention and interest.</a:t>
            </a:r>
            <a:br>
              <a:rPr lang="en-US" sz="3600" dirty="0" smtClean="0">
                <a:latin typeface="+mn-lt"/>
              </a:rPr>
            </a:br>
            <a:r>
              <a:rPr lang="en-US" sz="3600" dirty="0" smtClean="0">
                <a:latin typeface="+mn-lt"/>
              </a:rPr>
              <a:t>- Essay must be unique and stand out.</a:t>
            </a:r>
            <a:br>
              <a:rPr lang="en-US" sz="3600" dirty="0" smtClean="0">
                <a:latin typeface="+mn-lt"/>
              </a:rPr>
            </a:br>
            <a:r>
              <a:rPr lang="en-US" sz="3600" dirty="0" smtClean="0">
                <a:latin typeface="+mn-lt"/>
              </a:rPr>
              <a:t>- It can ask a question, describe an engaging scene, state a fact, be a quote that been emphasized by a friend or relative, or be related to a life obstacle.</a:t>
            </a:r>
            <a:endParaRPr lang="en-US" sz="3600" dirty="0">
              <a:latin typeface="+mn-lt"/>
            </a:endParaRPr>
          </a:p>
        </p:txBody>
      </p:sp>
      <p:sp>
        <p:nvSpPr>
          <p:cNvPr id="3" name="TextBox 2"/>
          <p:cNvSpPr txBox="1"/>
          <p:nvPr/>
        </p:nvSpPr>
        <p:spPr>
          <a:xfrm>
            <a:off x="762000" y="569803"/>
            <a:ext cx="7557758" cy="830997"/>
          </a:xfrm>
          <a:prstGeom prst="rect">
            <a:avLst/>
          </a:prstGeom>
          <a:noFill/>
        </p:spPr>
        <p:txBody>
          <a:bodyPr wrap="square" rtlCol="0">
            <a:spAutoFit/>
          </a:bodyPr>
          <a:lstStyle/>
          <a:p>
            <a:r>
              <a:rPr lang="en-US" sz="4800" dirty="0" smtClean="0">
                <a:latin typeface="+mj-lt"/>
              </a:rPr>
              <a:t>Essay Introduction</a:t>
            </a:r>
            <a:endParaRPr lang="en-US" sz="4800" dirty="0">
              <a:latin typeface="+mj-lt"/>
            </a:endParaRPr>
          </a:p>
        </p:txBody>
      </p:sp>
    </p:spTree>
    <p:extLst>
      <p:ext uri="{BB962C8B-B14F-4D97-AF65-F5344CB8AC3E}">
        <p14:creationId xmlns:p14="http://schemas.microsoft.com/office/powerpoint/2010/main" val="255744183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1693132"/>
            <a:ext cx="7557758" cy="4479068"/>
          </a:xfrm>
        </p:spPr>
        <p:txBody>
          <a:bodyPr>
            <a:noAutofit/>
          </a:bodyPr>
          <a:lstStyle/>
          <a:p>
            <a:r>
              <a:rPr lang="en-US" sz="3600" dirty="0" smtClean="0">
                <a:latin typeface="+mn-lt"/>
              </a:rPr>
              <a:t/>
            </a:r>
            <a:br>
              <a:rPr lang="en-US" sz="3600" dirty="0" smtClean="0">
                <a:latin typeface="+mn-lt"/>
              </a:rPr>
            </a:br>
            <a:r>
              <a:rPr lang="en-US" sz="3600" dirty="0" smtClean="0">
                <a:latin typeface="+mn-lt"/>
              </a:rPr>
              <a:t>- Describe your family, being very specific: ethnic background, country origins, gender, number of siblings, parents educational backgrounds/occupations</a:t>
            </a:r>
            <a:br>
              <a:rPr lang="en-US" sz="3600" dirty="0" smtClean="0">
                <a:latin typeface="+mn-lt"/>
              </a:rPr>
            </a:br>
            <a:r>
              <a:rPr lang="en-US" sz="3600" dirty="0" smtClean="0">
                <a:latin typeface="+mn-lt"/>
              </a:rPr>
              <a:t>- Include special circumstances like: single family home, illness, death, disability of a family member</a:t>
            </a:r>
            <a:br>
              <a:rPr lang="en-US" sz="3600" dirty="0" smtClean="0">
                <a:latin typeface="+mn-lt"/>
              </a:rPr>
            </a:br>
            <a:r>
              <a:rPr lang="en-US" sz="3000" dirty="0" smtClean="0">
                <a:latin typeface="+mn-lt"/>
              </a:rPr>
              <a:t>(Note: Limit essay body sections to 3 sentences)</a:t>
            </a:r>
            <a:endParaRPr lang="en-US" sz="3000" dirty="0">
              <a:latin typeface="+mn-lt"/>
            </a:endParaRPr>
          </a:p>
        </p:txBody>
      </p:sp>
      <p:sp>
        <p:nvSpPr>
          <p:cNvPr id="3" name="TextBox 2"/>
          <p:cNvSpPr txBox="1"/>
          <p:nvPr/>
        </p:nvSpPr>
        <p:spPr>
          <a:xfrm>
            <a:off x="762000" y="569803"/>
            <a:ext cx="7557758" cy="830997"/>
          </a:xfrm>
          <a:prstGeom prst="rect">
            <a:avLst/>
          </a:prstGeom>
          <a:noFill/>
        </p:spPr>
        <p:txBody>
          <a:bodyPr wrap="square" rtlCol="0">
            <a:spAutoFit/>
          </a:bodyPr>
          <a:lstStyle/>
          <a:p>
            <a:r>
              <a:rPr lang="en-US" sz="4800" dirty="0" smtClean="0">
                <a:latin typeface="+mj-lt"/>
              </a:rPr>
              <a:t>Essay Body – Family</a:t>
            </a:r>
            <a:endParaRPr lang="en-US" sz="4800" dirty="0"/>
          </a:p>
        </p:txBody>
      </p:sp>
    </p:spTree>
    <p:extLst>
      <p:ext uri="{BB962C8B-B14F-4D97-AF65-F5344CB8AC3E}">
        <p14:creationId xmlns:p14="http://schemas.microsoft.com/office/powerpoint/2010/main" val="209120807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1693132"/>
            <a:ext cx="7557758" cy="4479068"/>
          </a:xfrm>
        </p:spPr>
        <p:txBody>
          <a:bodyPr>
            <a:noAutofit/>
          </a:bodyPr>
          <a:lstStyle/>
          <a:p>
            <a:r>
              <a:rPr lang="en-US" sz="3600" dirty="0" smtClean="0">
                <a:latin typeface="+mn-lt"/>
              </a:rPr>
              <a:t>- What has been your greatest obstacle?</a:t>
            </a:r>
            <a:br>
              <a:rPr lang="en-US" sz="3600" dirty="0" smtClean="0">
                <a:latin typeface="+mn-lt"/>
              </a:rPr>
            </a:br>
            <a:r>
              <a:rPr lang="en-US" sz="3600" dirty="0" smtClean="0">
                <a:latin typeface="+mn-lt"/>
              </a:rPr>
              <a:t>- What character-building lessons have you learned, are being learned, do you need to learn from your obstacle?</a:t>
            </a:r>
            <a:br>
              <a:rPr lang="en-US" sz="3600" dirty="0" smtClean="0">
                <a:latin typeface="+mn-lt"/>
              </a:rPr>
            </a:br>
            <a:r>
              <a:rPr lang="en-US" sz="3600" dirty="0" smtClean="0">
                <a:latin typeface="+mn-lt"/>
              </a:rPr>
              <a:t>- How has this obstacle made you a better, more determined person?</a:t>
            </a:r>
            <a:br>
              <a:rPr lang="en-US" sz="3600" dirty="0" smtClean="0">
                <a:latin typeface="+mn-lt"/>
              </a:rPr>
            </a:br>
            <a:r>
              <a:rPr lang="en-US" sz="3600" dirty="0" smtClean="0">
                <a:latin typeface="+mn-lt"/>
              </a:rPr>
              <a:t>- How will this obstacle help you to become successful in the future?</a:t>
            </a:r>
            <a:endParaRPr lang="en-US" sz="3600" dirty="0">
              <a:latin typeface="+mn-lt"/>
            </a:endParaRPr>
          </a:p>
        </p:txBody>
      </p:sp>
      <p:sp>
        <p:nvSpPr>
          <p:cNvPr id="3" name="TextBox 2"/>
          <p:cNvSpPr txBox="1"/>
          <p:nvPr/>
        </p:nvSpPr>
        <p:spPr>
          <a:xfrm>
            <a:off x="762000" y="569803"/>
            <a:ext cx="7557758" cy="1569660"/>
          </a:xfrm>
          <a:prstGeom prst="rect">
            <a:avLst/>
          </a:prstGeom>
          <a:noFill/>
        </p:spPr>
        <p:txBody>
          <a:bodyPr wrap="square" rtlCol="0">
            <a:spAutoFit/>
          </a:bodyPr>
          <a:lstStyle/>
          <a:p>
            <a:r>
              <a:rPr lang="en-US" sz="4800" dirty="0" smtClean="0">
                <a:latin typeface="+mj-lt"/>
              </a:rPr>
              <a:t>Essay Body – Obstacle</a:t>
            </a:r>
          </a:p>
          <a:p>
            <a:endParaRPr lang="en-US" sz="4800" dirty="0">
              <a:latin typeface="+mj-lt"/>
            </a:endParaRPr>
          </a:p>
        </p:txBody>
      </p:sp>
    </p:spTree>
    <p:extLst>
      <p:ext uri="{BB962C8B-B14F-4D97-AF65-F5344CB8AC3E}">
        <p14:creationId xmlns:p14="http://schemas.microsoft.com/office/powerpoint/2010/main" val="312802036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1693132"/>
            <a:ext cx="7557758" cy="4479068"/>
          </a:xfrm>
        </p:spPr>
        <p:txBody>
          <a:bodyPr>
            <a:noAutofit/>
          </a:bodyPr>
          <a:lstStyle/>
          <a:p>
            <a:r>
              <a:rPr lang="en-US" sz="3600" dirty="0" smtClean="0">
                <a:latin typeface="+mn-lt"/>
              </a:rPr>
              <a:t>- What was your commitment and how did you have a leadership role?</a:t>
            </a:r>
            <a:br>
              <a:rPr lang="en-US" sz="3600" dirty="0" smtClean="0">
                <a:latin typeface="+mn-lt"/>
              </a:rPr>
            </a:br>
            <a:r>
              <a:rPr lang="en-US" sz="3600" dirty="0" smtClean="0">
                <a:latin typeface="+mn-lt"/>
              </a:rPr>
              <a:t>- How did you personally make a difference?</a:t>
            </a:r>
            <a:br>
              <a:rPr lang="en-US" sz="3600" dirty="0" smtClean="0">
                <a:latin typeface="+mn-lt"/>
              </a:rPr>
            </a:br>
            <a:r>
              <a:rPr lang="en-US" sz="3600" dirty="0" smtClean="0">
                <a:latin typeface="+mn-lt"/>
              </a:rPr>
              <a:t>- Did you find your purpose in life through your community activities?</a:t>
            </a:r>
            <a:br>
              <a:rPr lang="en-US" sz="3600" dirty="0" smtClean="0">
                <a:latin typeface="+mn-lt"/>
              </a:rPr>
            </a:br>
            <a:r>
              <a:rPr lang="en-US" sz="3600" dirty="0" smtClean="0">
                <a:latin typeface="+mn-lt"/>
              </a:rPr>
              <a:t>- If possible, community service should align with life interest.</a:t>
            </a:r>
            <a:endParaRPr lang="en-US" sz="3600" dirty="0">
              <a:latin typeface="+mn-lt"/>
            </a:endParaRPr>
          </a:p>
        </p:txBody>
      </p:sp>
      <p:sp>
        <p:nvSpPr>
          <p:cNvPr id="3" name="TextBox 2"/>
          <p:cNvSpPr txBox="1"/>
          <p:nvPr/>
        </p:nvSpPr>
        <p:spPr>
          <a:xfrm>
            <a:off x="762000" y="569803"/>
            <a:ext cx="7557758" cy="830997"/>
          </a:xfrm>
          <a:prstGeom prst="rect">
            <a:avLst/>
          </a:prstGeom>
          <a:noFill/>
        </p:spPr>
        <p:txBody>
          <a:bodyPr wrap="square" rtlCol="0">
            <a:spAutoFit/>
          </a:bodyPr>
          <a:lstStyle/>
          <a:p>
            <a:r>
              <a:rPr lang="en-US" sz="4800" dirty="0" smtClean="0">
                <a:latin typeface="+mj-lt"/>
              </a:rPr>
              <a:t>Essay Body – Community Svc</a:t>
            </a:r>
          </a:p>
        </p:txBody>
      </p:sp>
    </p:spTree>
    <p:extLst>
      <p:ext uri="{BB962C8B-B14F-4D97-AF65-F5344CB8AC3E}">
        <p14:creationId xmlns:p14="http://schemas.microsoft.com/office/powerpoint/2010/main" val="2293990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1693132"/>
            <a:ext cx="7557758" cy="4479068"/>
          </a:xfrm>
        </p:spPr>
        <p:txBody>
          <a:bodyPr>
            <a:noAutofit/>
          </a:bodyPr>
          <a:lstStyle/>
          <a:p>
            <a:r>
              <a:rPr lang="en-US" sz="4400" dirty="0" smtClean="0">
                <a:latin typeface="+mn-lt"/>
              </a:rPr>
              <a:t>Scholarships </a:t>
            </a:r>
            <a:r>
              <a:rPr lang="en-US" sz="4400" dirty="0">
                <a:latin typeface="+mn-lt"/>
              </a:rPr>
              <a:t>are free </a:t>
            </a:r>
            <a:r>
              <a:rPr lang="en-US" sz="4400" dirty="0" smtClean="0">
                <a:latin typeface="+mn-lt"/>
              </a:rPr>
              <a:t>monies </a:t>
            </a:r>
            <a:r>
              <a:rPr lang="en-US" sz="4400" dirty="0">
                <a:latin typeface="+mn-lt"/>
              </a:rPr>
              <a:t>awarded to students on the basis of </a:t>
            </a:r>
            <a:r>
              <a:rPr lang="en-US" sz="4400" dirty="0" smtClean="0">
                <a:latin typeface="+mn-lt"/>
              </a:rPr>
              <a:t>academics, </a:t>
            </a:r>
            <a:r>
              <a:rPr lang="en-US" sz="4400" dirty="0">
                <a:latin typeface="+mn-lt"/>
              </a:rPr>
              <a:t>community </a:t>
            </a:r>
            <a:r>
              <a:rPr lang="en-US" sz="4400" dirty="0" smtClean="0">
                <a:latin typeface="+mn-lt"/>
              </a:rPr>
              <a:t>service, leadership, </a:t>
            </a:r>
            <a:r>
              <a:rPr lang="en-US" sz="4400" smtClean="0">
                <a:latin typeface="+mn-lt"/>
              </a:rPr>
              <a:t>financial </a:t>
            </a:r>
            <a:r>
              <a:rPr lang="en-US" sz="4400" smtClean="0">
                <a:latin typeface="+mn-lt"/>
              </a:rPr>
              <a:t>nee</a:t>
            </a:r>
            <a:r>
              <a:rPr lang="en-US" sz="4400" smtClean="0">
                <a:latin typeface="+mn-lt"/>
              </a:rPr>
              <a:t>d</a:t>
            </a:r>
            <a:r>
              <a:rPr lang="en-US" sz="4400" dirty="0" smtClean="0">
                <a:latin typeface="+mn-lt"/>
              </a:rPr>
              <a:t>, etc.</a:t>
            </a:r>
            <a:r>
              <a:rPr lang="en-US" sz="4800" dirty="0" smtClean="0">
                <a:latin typeface="+mn-lt"/>
              </a:rPr>
              <a:t/>
            </a:r>
            <a:br>
              <a:rPr lang="en-US" sz="4800" dirty="0" smtClean="0">
                <a:latin typeface="+mn-lt"/>
              </a:rPr>
            </a:br>
            <a:endParaRPr lang="en-US" sz="4800" dirty="0">
              <a:latin typeface="+mn-lt"/>
            </a:endParaRPr>
          </a:p>
        </p:txBody>
      </p:sp>
      <p:sp>
        <p:nvSpPr>
          <p:cNvPr id="3" name="TextBox 2"/>
          <p:cNvSpPr txBox="1"/>
          <p:nvPr/>
        </p:nvSpPr>
        <p:spPr>
          <a:xfrm>
            <a:off x="762000" y="569803"/>
            <a:ext cx="7557758" cy="830997"/>
          </a:xfrm>
          <a:prstGeom prst="rect">
            <a:avLst/>
          </a:prstGeom>
          <a:noFill/>
        </p:spPr>
        <p:txBody>
          <a:bodyPr wrap="square" rtlCol="0">
            <a:spAutoFit/>
          </a:bodyPr>
          <a:lstStyle/>
          <a:p>
            <a:r>
              <a:rPr lang="en-US" sz="4800" dirty="0">
                <a:latin typeface="+mj-lt"/>
              </a:rPr>
              <a:t>What are scholarships? </a:t>
            </a:r>
          </a:p>
        </p:txBody>
      </p:sp>
    </p:spTree>
    <p:extLst>
      <p:ext uri="{BB962C8B-B14F-4D97-AF65-F5344CB8AC3E}">
        <p14:creationId xmlns:p14="http://schemas.microsoft.com/office/powerpoint/2010/main" val="1354936407"/>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1693132"/>
            <a:ext cx="7557758" cy="4479068"/>
          </a:xfrm>
        </p:spPr>
        <p:txBody>
          <a:bodyPr>
            <a:noAutofit/>
          </a:bodyPr>
          <a:lstStyle/>
          <a:p>
            <a:r>
              <a:rPr lang="en-US" sz="3600" dirty="0" smtClean="0">
                <a:latin typeface="+mn-lt"/>
              </a:rPr>
              <a:t>- What is your life purpose, your dream, your career goal?</a:t>
            </a:r>
            <a:br>
              <a:rPr lang="en-US" sz="3600" dirty="0" smtClean="0">
                <a:latin typeface="+mn-lt"/>
              </a:rPr>
            </a:br>
            <a:r>
              <a:rPr lang="en-US" sz="3600" dirty="0" smtClean="0">
                <a:latin typeface="+mn-lt"/>
              </a:rPr>
              <a:t>- How and where will you prepare for your life interest, ministry, and/or vocation?</a:t>
            </a:r>
            <a:br>
              <a:rPr lang="en-US" sz="3600" dirty="0" smtClean="0">
                <a:latin typeface="+mn-lt"/>
              </a:rPr>
            </a:br>
            <a:r>
              <a:rPr lang="en-US" sz="3600" dirty="0" smtClean="0">
                <a:latin typeface="+mn-lt"/>
              </a:rPr>
              <a:t>- How can you serve and make a difference in the lives of others through your life interest?</a:t>
            </a:r>
            <a:endParaRPr lang="en-US" sz="3600" dirty="0">
              <a:latin typeface="+mn-lt"/>
            </a:endParaRPr>
          </a:p>
        </p:txBody>
      </p:sp>
      <p:sp>
        <p:nvSpPr>
          <p:cNvPr id="3" name="TextBox 2"/>
          <p:cNvSpPr txBox="1"/>
          <p:nvPr/>
        </p:nvSpPr>
        <p:spPr>
          <a:xfrm>
            <a:off x="762000" y="569803"/>
            <a:ext cx="7557758" cy="830997"/>
          </a:xfrm>
          <a:prstGeom prst="rect">
            <a:avLst/>
          </a:prstGeom>
          <a:noFill/>
        </p:spPr>
        <p:txBody>
          <a:bodyPr wrap="square" rtlCol="0">
            <a:spAutoFit/>
          </a:bodyPr>
          <a:lstStyle/>
          <a:p>
            <a:r>
              <a:rPr lang="en-US" sz="4800" dirty="0" smtClean="0">
                <a:latin typeface="+mj-lt"/>
              </a:rPr>
              <a:t>Essay Body – Life Interest</a:t>
            </a:r>
            <a:endParaRPr lang="en-US" sz="4800" dirty="0">
              <a:latin typeface="+mj-lt"/>
            </a:endParaRPr>
          </a:p>
        </p:txBody>
      </p:sp>
    </p:spTree>
    <p:extLst>
      <p:ext uri="{BB962C8B-B14F-4D97-AF65-F5344CB8AC3E}">
        <p14:creationId xmlns:p14="http://schemas.microsoft.com/office/powerpoint/2010/main" val="293542902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1693132"/>
            <a:ext cx="7557758" cy="4479068"/>
          </a:xfrm>
        </p:spPr>
        <p:txBody>
          <a:bodyPr>
            <a:noAutofit/>
          </a:bodyPr>
          <a:lstStyle/>
          <a:p>
            <a:r>
              <a:rPr lang="en-US" sz="3600" dirty="0" smtClean="0">
                <a:latin typeface="+mn-lt"/>
              </a:rPr>
              <a:t>- Why do you personally need a scholarship?</a:t>
            </a:r>
            <a:br>
              <a:rPr lang="en-US" sz="3600" dirty="0" smtClean="0">
                <a:latin typeface="+mn-lt"/>
              </a:rPr>
            </a:br>
            <a:r>
              <a:rPr lang="en-US" sz="3600" dirty="0" smtClean="0">
                <a:latin typeface="+mn-lt"/>
              </a:rPr>
              <a:t>- Describe in detail any special circumstances.</a:t>
            </a:r>
            <a:br>
              <a:rPr lang="en-US" sz="3600" dirty="0" smtClean="0">
                <a:latin typeface="+mn-lt"/>
              </a:rPr>
            </a:br>
            <a:r>
              <a:rPr lang="en-US" sz="3600" dirty="0" smtClean="0">
                <a:latin typeface="+mn-lt"/>
              </a:rPr>
              <a:t>- The last sentence should contain a clincher, a strong statement showing your personal determination and strength.</a:t>
            </a:r>
            <a:endParaRPr lang="en-US" sz="3600" dirty="0">
              <a:latin typeface="+mn-lt"/>
            </a:endParaRPr>
          </a:p>
        </p:txBody>
      </p:sp>
      <p:sp>
        <p:nvSpPr>
          <p:cNvPr id="3" name="TextBox 2"/>
          <p:cNvSpPr txBox="1"/>
          <p:nvPr/>
        </p:nvSpPr>
        <p:spPr>
          <a:xfrm>
            <a:off x="762000" y="569803"/>
            <a:ext cx="7557758" cy="830997"/>
          </a:xfrm>
          <a:prstGeom prst="rect">
            <a:avLst/>
          </a:prstGeom>
          <a:noFill/>
        </p:spPr>
        <p:txBody>
          <a:bodyPr wrap="square" rtlCol="0">
            <a:spAutoFit/>
          </a:bodyPr>
          <a:lstStyle/>
          <a:p>
            <a:r>
              <a:rPr lang="en-US" sz="4800" dirty="0" smtClean="0">
                <a:latin typeface="+mj-lt"/>
              </a:rPr>
              <a:t>Essay  Conclusion</a:t>
            </a:r>
            <a:endParaRPr lang="en-US" sz="4800" dirty="0">
              <a:latin typeface="+mj-lt"/>
            </a:endParaRPr>
          </a:p>
        </p:txBody>
      </p:sp>
    </p:spTree>
    <p:extLst>
      <p:ext uri="{BB962C8B-B14F-4D97-AF65-F5344CB8AC3E}">
        <p14:creationId xmlns:p14="http://schemas.microsoft.com/office/powerpoint/2010/main" val="370946447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1693132"/>
            <a:ext cx="7557758" cy="4479068"/>
          </a:xfrm>
        </p:spPr>
        <p:txBody>
          <a:bodyPr>
            <a:noAutofit/>
          </a:bodyPr>
          <a:lstStyle/>
          <a:p>
            <a:r>
              <a:rPr lang="en-US" sz="3600" dirty="0" smtClean="0">
                <a:latin typeface="+mn-lt"/>
              </a:rPr>
              <a:t>- Include adjectives that describe color, details, the five senses.</a:t>
            </a:r>
            <a:br>
              <a:rPr lang="en-US" sz="3600" dirty="0" smtClean="0">
                <a:latin typeface="+mn-lt"/>
              </a:rPr>
            </a:br>
            <a:r>
              <a:rPr lang="en-US" sz="3600" dirty="0" smtClean="0">
                <a:latin typeface="+mn-lt"/>
              </a:rPr>
              <a:t>- Be personal, tell of actual experiences.</a:t>
            </a:r>
            <a:br>
              <a:rPr lang="en-US" sz="3600" dirty="0" smtClean="0">
                <a:latin typeface="+mn-lt"/>
              </a:rPr>
            </a:br>
            <a:r>
              <a:rPr lang="en-US" sz="3600" dirty="0" smtClean="0">
                <a:latin typeface="+mn-lt"/>
              </a:rPr>
              <a:t>- Be well written and free from grammatical and spelling errors.</a:t>
            </a:r>
            <a:br>
              <a:rPr lang="en-US" sz="3600" dirty="0" smtClean="0">
                <a:latin typeface="+mn-lt"/>
              </a:rPr>
            </a:br>
            <a:r>
              <a:rPr lang="en-US" sz="3600" dirty="0" smtClean="0">
                <a:latin typeface="+mn-lt"/>
              </a:rPr>
              <a:t>- The final draft should be only one typed double-spaced page.</a:t>
            </a:r>
            <a:endParaRPr lang="en-US" sz="3600" dirty="0">
              <a:latin typeface="+mn-lt"/>
            </a:endParaRPr>
          </a:p>
        </p:txBody>
      </p:sp>
      <p:sp>
        <p:nvSpPr>
          <p:cNvPr id="3" name="TextBox 2"/>
          <p:cNvSpPr txBox="1"/>
          <p:nvPr/>
        </p:nvSpPr>
        <p:spPr>
          <a:xfrm>
            <a:off x="762000" y="569803"/>
            <a:ext cx="7557758" cy="1569660"/>
          </a:xfrm>
          <a:prstGeom prst="rect">
            <a:avLst/>
          </a:prstGeom>
          <a:noFill/>
        </p:spPr>
        <p:txBody>
          <a:bodyPr wrap="square" rtlCol="0">
            <a:spAutoFit/>
          </a:bodyPr>
          <a:lstStyle/>
          <a:p>
            <a:r>
              <a:rPr lang="en-US" sz="4800" dirty="0" smtClean="0">
                <a:latin typeface="+mj-lt"/>
              </a:rPr>
              <a:t>A winning Scholarship Essay is your Story!</a:t>
            </a:r>
            <a:endParaRPr lang="en-US" sz="4800" dirty="0">
              <a:latin typeface="+mj-lt"/>
            </a:endParaRPr>
          </a:p>
        </p:txBody>
      </p:sp>
    </p:spTree>
    <p:extLst>
      <p:ext uri="{BB962C8B-B14F-4D97-AF65-F5344CB8AC3E}">
        <p14:creationId xmlns:p14="http://schemas.microsoft.com/office/powerpoint/2010/main" val="240322220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1693132"/>
            <a:ext cx="7557758" cy="4479068"/>
          </a:xfrm>
        </p:spPr>
        <p:txBody>
          <a:bodyPr>
            <a:noAutofit/>
          </a:bodyPr>
          <a:lstStyle/>
          <a:p>
            <a:r>
              <a:rPr lang="en-US" sz="3600" dirty="0" smtClean="0">
                <a:latin typeface="+mn-lt"/>
              </a:rPr>
              <a:t>- Most scholarships require recommendation letters. </a:t>
            </a:r>
            <a:br>
              <a:rPr lang="en-US" sz="3600" dirty="0" smtClean="0">
                <a:latin typeface="+mn-lt"/>
              </a:rPr>
            </a:br>
            <a:r>
              <a:rPr lang="en-US" sz="3600" dirty="0" smtClean="0">
                <a:latin typeface="+mn-lt"/>
              </a:rPr>
              <a:t>- Three types may be needed, depending on the scholarship: teacher, school counselor, and community leader.</a:t>
            </a:r>
            <a:br>
              <a:rPr lang="en-US" sz="3600" dirty="0" smtClean="0">
                <a:latin typeface="+mn-lt"/>
              </a:rPr>
            </a:br>
            <a:r>
              <a:rPr lang="en-US" sz="3600" dirty="0" smtClean="0">
                <a:latin typeface="+mn-lt"/>
              </a:rPr>
              <a:t>- No recommendation letters should be from a relative or friend. </a:t>
            </a:r>
            <a:endParaRPr lang="en-US" sz="3600" dirty="0">
              <a:latin typeface="+mn-lt"/>
            </a:endParaRPr>
          </a:p>
        </p:txBody>
      </p:sp>
      <p:sp>
        <p:nvSpPr>
          <p:cNvPr id="3" name="TextBox 2"/>
          <p:cNvSpPr txBox="1"/>
          <p:nvPr/>
        </p:nvSpPr>
        <p:spPr>
          <a:xfrm>
            <a:off x="762000" y="569803"/>
            <a:ext cx="7557758" cy="830997"/>
          </a:xfrm>
          <a:prstGeom prst="rect">
            <a:avLst/>
          </a:prstGeom>
          <a:noFill/>
        </p:spPr>
        <p:txBody>
          <a:bodyPr wrap="square" rtlCol="0">
            <a:spAutoFit/>
          </a:bodyPr>
          <a:lstStyle/>
          <a:p>
            <a:r>
              <a:rPr lang="en-US" sz="4800" dirty="0" smtClean="0">
                <a:latin typeface="+mj-lt"/>
              </a:rPr>
              <a:t>Recommendation Letters</a:t>
            </a:r>
            <a:endParaRPr lang="en-US" sz="4800" dirty="0">
              <a:latin typeface="+mj-lt"/>
            </a:endParaRPr>
          </a:p>
        </p:txBody>
      </p:sp>
    </p:spTree>
    <p:extLst>
      <p:ext uri="{BB962C8B-B14F-4D97-AF65-F5344CB8AC3E}">
        <p14:creationId xmlns:p14="http://schemas.microsoft.com/office/powerpoint/2010/main" val="4087490359"/>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1693132"/>
            <a:ext cx="7557758" cy="4479068"/>
          </a:xfrm>
        </p:spPr>
        <p:txBody>
          <a:bodyPr>
            <a:noAutofit/>
          </a:bodyPr>
          <a:lstStyle/>
          <a:p>
            <a:r>
              <a:rPr lang="en-US" sz="3600" dirty="0" smtClean="0">
                <a:latin typeface="+mn-lt"/>
              </a:rPr>
              <a:t>- Request letters at least 2 to 3 weeks before they are needed.</a:t>
            </a:r>
            <a:br>
              <a:rPr lang="en-US" sz="3600" dirty="0" smtClean="0">
                <a:latin typeface="+mn-lt"/>
              </a:rPr>
            </a:br>
            <a:r>
              <a:rPr lang="en-US" sz="3600" dirty="0" smtClean="0">
                <a:latin typeface="+mn-lt"/>
              </a:rPr>
              <a:t>- Ask for letters early in the school year!  Later in the year, teachers and counselors get very very busy.</a:t>
            </a:r>
            <a:endParaRPr lang="en-US" sz="3600" dirty="0">
              <a:latin typeface="+mn-lt"/>
            </a:endParaRPr>
          </a:p>
        </p:txBody>
      </p:sp>
      <p:sp>
        <p:nvSpPr>
          <p:cNvPr id="3" name="TextBox 2"/>
          <p:cNvSpPr txBox="1"/>
          <p:nvPr/>
        </p:nvSpPr>
        <p:spPr>
          <a:xfrm>
            <a:off x="762000" y="569803"/>
            <a:ext cx="7557758" cy="2308324"/>
          </a:xfrm>
          <a:prstGeom prst="rect">
            <a:avLst/>
          </a:prstGeom>
          <a:noFill/>
        </p:spPr>
        <p:txBody>
          <a:bodyPr wrap="square" rtlCol="0">
            <a:spAutoFit/>
          </a:bodyPr>
          <a:lstStyle/>
          <a:p>
            <a:r>
              <a:rPr lang="en-US" sz="4800" dirty="0" smtClean="0">
                <a:latin typeface="+mj-lt"/>
              </a:rPr>
              <a:t>When should a student request Recommendation Letters?</a:t>
            </a:r>
            <a:endParaRPr lang="en-US" sz="4800" dirty="0">
              <a:latin typeface="+mj-lt"/>
            </a:endParaRPr>
          </a:p>
        </p:txBody>
      </p:sp>
    </p:spTree>
    <p:extLst>
      <p:ext uri="{BB962C8B-B14F-4D97-AF65-F5344CB8AC3E}">
        <p14:creationId xmlns:p14="http://schemas.microsoft.com/office/powerpoint/2010/main" val="918030035"/>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1693132"/>
            <a:ext cx="7557758" cy="4479068"/>
          </a:xfrm>
        </p:spPr>
        <p:txBody>
          <a:bodyPr>
            <a:noAutofit/>
          </a:bodyPr>
          <a:lstStyle/>
          <a:p>
            <a:r>
              <a:rPr lang="en-US" sz="3600" dirty="0" smtClean="0">
                <a:latin typeface="+mn-lt"/>
              </a:rPr>
              <a:t>There are three primary sources:</a:t>
            </a:r>
            <a:br>
              <a:rPr lang="en-US" sz="3600" dirty="0" smtClean="0">
                <a:latin typeface="+mn-lt"/>
              </a:rPr>
            </a:br>
            <a:r>
              <a:rPr lang="en-US" sz="3600" dirty="0" smtClean="0">
                <a:latin typeface="+mn-lt"/>
              </a:rPr>
              <a:t>1. Internet search sites.  Links to several are on our school web site.</a:t>
            </a:r>
            <a:br>
              <a:rPr lang="en-US" sz="3600" dirty="0" smtClean="0">
                <a:latin typeface="+mn-lt"/>
              </a:rPr>
            </a:br>
            <a:r>
              <a:rPr lang="en-US" sz="3600" dirty="0" smtClean="0">
                <a:latin typeface="+mn-lt"/>
              </a:rPr>
              <a:t>2. College financial aid offices. </a:t>
            </a:r>
            <a:br>
              <a:rPr lang="en-US" sz="3600" dirty="0" smtClean="0">
                <a:latin typeface="+mn-lt"/>
              </a:rPr>
            </a:br>
            <a:r>
              <a:rPr lang="en-US" sz="3600" dirty="0" smtClean="0">
                <a:latin typeface="+mn-lt"/>
              </a:rPr>
              <a:t>3. WCHS Career Specialist.  Watch bulletin boards and our web site for local scholarships.</a:t>
            </a:r>
            <a:endParaRPr lang="en-US" sz="3600" dirty="0">
              <a:latin typeface="+mn-lt"/>
            </a:endParaRPr>
          </a:p>
        </p:txBody>
      </p:sp>
      <p:sp>
        <p:nvSpPr>
          <p:cNvPr id="3" name="TextBox 2"/>
          <p:cNvSpPr txBox="1"/>
          <p:nvPr/>
        </p:nvSpPr>
        <p:spPr>
          <a:xfrm>
            <a:off x="762000" y="569803"/>
            <a:ext cx="7557758" cy="1569660"/>
          </a:xfrm>
          <a:prstGeom prst="rect">
            <a:avLst/>
          </a:prstGeom>
          <a:noFill/>
        </p:spPr>
        <p:txBody>
          <a:bodyPr wrap="square" rtlCol="0">
            <a:spAutoFit/>
          </a:bodyPr>
          <a:lstStyle/>
          <a:p>
            <a:r>
              <a:rPr lang="en-US" sz="4800" dirty="0" smtClean="0">
                <a:latin typeface="+mj-lt"/>
              </a:rPr>
              <a:t>Where can students find scholarships?</a:t>
            </a:r>
            <a:endParaRPr lang="en-US" sz="4800" dirty="0">
              <a:latin typeface="+mj-lt"/>
            </a:endParaRPr>
          </a:p>
        </p:txBody>
      </p:sp>
    </p:spTree>
    <p:extLst>
      <p:ext uri="{BB962C8B-B14F-4D97-AF65-F5344CB8AC3E}">
        <p14:creationId xmlns:p14="http://schemas.microsoft.com/office/powerpoint/2010/main" val="2392697618"/>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1693132"/>
            <a:ext cx="7557758" cy="4479068"/>
          </a:xfrm>
        </p:spPr>
        <p:txBody>
          <a:bodyPr>
            <a:noAutofit/>
          </a:bodyPr>
          <a:lstStyle/>
          <a:p>
            <a:r>
              <a:rPr lang="en-US" sz="3600" dirty="0" err="1" smtClean="0">
                <a:latin typeface="+mn-lt"/>
              </a:rPr>
              <a:t>BigFuture</a:t>
            </a:r>
            <a:r>
              <a:rPr lang="en-US" sz="3600" dirty="0" smtClean="0">
                <a:latin typeface="+mn-lt"/>
              </a:rPr>
              <a:t> </a:t>
            </a:r>
            <a:br>
              <a:rPr lang="en-US" sz="3600" dirty="0" smtClean="0">
                <a:latin typeface="+mn-lt"/>
              </a:rPr>
            </a:br>
            <a:r>
              <a:rPr lang="en-US" sz="3600" dirty="0">
                <a:latin typeface="+mn-lt"/>
              </a:rPr>
              <a:t>	</a:t>
            </a:r>
            <a:r>
              <a:rPr lang="en-US" sz="3600" dirty="0" smtClean="0">
                <a:latin typeface="+mn-lt"/>
              </a:rPr>
              <a:t>	</a:t>
            </a:r>
            <a:r>
              <a:rPr lang="en-US" sz="3600" dirty="0" err="1" smtClean="0">
                <a:latin typeface="+mn-lt"/>
              </a:rPr>
              <a:t>bigfuture.collegeboard.org</a:t>
            </a:r>
            <a:r>
              <a:rPr lang="en-US" sz="3600" dirty="0" smtClean="0">
                <a:latin typeface="+mn-lt"/>
              </a:rPr>
              <a:t/>
            </a:r>
            <a:br>
              <a:rPr lang="en-US" sz="3600" dirty="0" smtClean="0">
                <a:latin typeface="+mn-lt"/>
              </a:rPr>
            </a:br>
            <a:r>
              <a:rPr lang="en-US" sz="3600" dirty="0" err="1" smtClean="0">
                <a:latin typeface="+mn-lt"/>
              </a:rPr>
              <a:t>COLLEGEdata</a:t>
            </a:r>
            <a:r>
              <a:rPr lang="en-US" sz="3600" dirty="0" smtClean="0">
                <a:latin typeface="+mn-lt"/>
              </a:rPr>
              <a:t> </a:t>
            </a:r>
            <a:r>
              <a:rPr lang="en-US" sz="3600" dirty="0">
                <a:latin typeface="+mn-lt"/>
              </a:rPr>
              <a:t>	</a:t>
            </a:r>
            <a:r>
              <a:rPr lang="en-US" sz="3600" dirty="0" smtClean="0">
                <a:latin typeface="+mn-lt"/>
              </a:rPr>
              <a:t/>
            </a:r>
            <a:br>
              <a:rPr lang="en-US" sz="3600" dirty="0" smtClean="0">
                <a:latin typeface="+mn-lt"/>
              </a:rPr>
            </a:br>
            <a:r>
              <a:rPr lang="en-US" sz="3600" dirty="0">
                <a:latin typeface="+mn-lt"/>
              </a:rPr>
              <a:t>	</a:t>
            </a:r>
            <a:r>
              <a:rPr lang="en-US" sz="3600" dirty="0" smtClean="0">
                <a:latin typeface="+mn-lt"/>
              </a:rPr>
              <a:t>	</a:t>
            </a:r>
            <a:r>
              <a:rPr lang="en-US" sz="3600" dirty="0" err="1" smtClean="0">
                <a:latin typeface="+mn-lt"/>
              </a:rPr>
              <a:t>collegedata.com</a:t>
            </a:r>
            <a:r>
              <a:rPr lang="en-US" sz="3600" dirty="0" smtClean="0">
                <a:latin typeface="+mn-lt"/>
              </a:rPr>
              <a:t/>
            </a:r>
            <a:br>
              <a:rPr lang="en-US" sz="3600" dirty="0" smtClean="0">
                <a:latin typeface="+mn-lt"/>
              </a:rPr>
            </a:br>
            <a:r>
              <a:rPr lang="en-US" sz="3600" dirty="0" err="1" smtClean="0">
                <a:latin typeface="+mn-lt"/>
              </a:rPr>
              <a:t>FastWeb</a:t>
            </a:r>
            <a:r>
              <a:rPr lang="en-US" sz="3600" dirty="0">
                <a:latin typeface="+mn-lt"/>
              </a:rPr>
              <a:t>	</a:t>
            </a:r>
            <a:r>
              <a:rPr lang="en-US" sz="3600" dirty="0" smtClean="0">
                <a:latin typeface="+mn-lt"/>
              </a:rPr>
              <a:t> </a:t>
            </a:r>
            <a:r>
              <a:rPr lang="en-US" sz="3600" dirty="0">
                <a:latin typeface="+mn-lt"/>
              </a:rPr>
              <a:t>	</a:t>
            </a:r>
            <a:r>
              <a:rPr lang="en-US" sz="3600" dirty="0" smtClean="0">
                <a:latin typeface="+mn-lt"/>
              </a:rPr>
              <a:t>	</a:t>
            </a:r>
            <a:br>
              <a:rPr lang="en-US" sz="3600" dirty="0" smtClean="0">
                <a:latin typeface="+mn-lt"/>
              </a:rPr>
            </a:br>
            <a:r>
              <a:rPr lang="en-US" sz="3600" dirty="0">
                <a:latin typeface="+mn-lt"/>
              </a:rPr>
              <a:t>	</a:t>
            </a:r>
            <a:r>
              <a:rPr lang="en-US" sz="3600" dirty="0" smtClean="0">
                <a:latin typeface="+mn-lt"/>
              </a:rPr>
              <a:t>	</a:t>
            </a:r>
            <a:r>
              <a:rPr lang="en-US" sz="3600" dirty="0" err="1" smtClean="0">
                <a:latin typeface="+mn-lt"/>
              </a:rPr>
              <a:t>www.fastweb.com</a:t>
            </a:r>
            <a:r>
              <a:rPr lang="en-US" sz="3600" dirty="0" smtClean="0">
                <a:latin typeface="+mn-lt"/>
              </a:rPr>
              <a:t/>
            </a:r>
            <a:br>
              <a:rPr lang="en-US" sz="3600" dirty="0" smtClean="0">
                <a:latin typeface="+mn-lt"/>
              </a:rPr>
            </a:br>
            <a:r>
              <a:rPr lang="en-US" sz="3600" dirty="0" err="1" smtClean="0">
                <a:latin typeface="+mn-lt"/>
              </a:rPr>
              <a:t>FinAid</a:t>
            </a:r>
            <a:r>
              <a:rPr lang="en-US" sz="3600" dirty="0">
                <a:latin typeface="+mn-lt"/>
              </a:rPr>
              <a:t>		</a:t>
            </a:r>
            <a:r>
              <a:rPr lang="en-US" sz="3600" dirty="0" smtClean="0">
                <a:latin typeface="+mn-lt"/>
              </a:rPr>
              <a:t>	</a:t>
            </a:r>
            <a:br>
              <a:rPr lang="en-US" sz="3600" dirty="0" smtClean="0">
                <a:latin typeface="+mn-lt"/>
              </a:rPr>
            </a:br>
            <a:r>
              <a:rPr lang="en-US" sz="3600" dirty="0">
                <a:latin typeface="+mn-lt"/>
              </a:rPr>
              <a:t>	</a:t>
            </a:r>
            <a:r>
              <a:rPr lang="en-US" sz="3600" dirty="0" smtClean="0">
                <a:latin typeface="+mn-lt"/>
              </a:rPr>
              <a:t>	</a:t>
            </a:r>
            <a:r>
              <a:rPr lang="en-US" sz="3600" dirty="0" err="1" smtClean="0">
                <a:latin typeface="+mn-lt"/>
              </a:rPr>
              <a:t>www.finaid.org</a:t>
            </a:r>
            <a:endParaRPr lang="en-US" sz="3600" dirty="0">
              <a:latin typeface="+mn-lt"/>
            </a:endParaRPr>
          </a:p>
        </p:txBody>
      </p:sp>
      <p:sp>
        <p:nvSpPr>
          <p:cNvPr id="3" name="TextBox 2"/>
          <p:cNvSpPr txBox="1"/>
          <p:nvPr/>
        </p:nvSpPr>
        <p:spPr>
          <a:xfrm>
            <a:off x="762000" y="569803"/>
            <a:ext cx="7557758" cy="830997"/>
          </a:xfrm>
          <a:prstGeom prst="rect">
            <a:avLst/>
          </a:prstGeom>
          <a:noFill/>
        </p:spPr>
        <p:txBody>
          <a:bodyPr wrap="square" rtlCol="0">
            <a:spAutoFit/>
          </a:bodyPr>
          <a:lstStyle/>
          <a:p>
            <a:r>
              <a:rPr lang="en-US" sz="4800" dirty="0" smtClean="0">
                <a:latin typeface="+mj-lt"/>
              </a:rPr>
              <a:t>Scholarship Search Sites</a:t>
            </a:r>
            <a:endParaRPr lang="en-US" sz="4800" dirty="0">
              <a:latin typeface="+mj-lt"/>
            </a:endParaRPr>
          </a:p>
        </p:txBody>
      </p:sp>
    </p:spTree>
    <p:extLst>
      <p:ext uri="{BB962C8B-B14F-4D97-AF65-F5344CB8AC3E}">
        <p14:creationId xmlns:p14="http://schemas.microsoft.com/office/powerpoint/2010/main" val="717253781"/>
      </p:ext>
    </p:extLst>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1693132"/>
            <a:ext cx="7557758" cy="4479068"/>
          </a:xfrm>
        </p:spPr>
        <p:txBody>
          <a:bodyPr>
            <a:noAutofit/>
          </a:bodyPr>
          <a:lstStyle/>
          <a:p>
            <a:r>
              <a:rPr lang="en-US" sz="3600" dirty="0" smtClean="0">
                <a:latin typeface="+mn-lt"/>
              </a:rPr>
              <a:t>Finding Money For College </a:t>
            </a:r>
            <a:br>
              <a:rPr lang="en-US" sz="3600" dirty="0" smtClean="0">
                <a:latin typeface="+mn-lt"/>
              </a:rPr>
            </a:br>
            <a:r>
              <a:rPr lang="en-US" sz="3600" dirty="0">
                <a:latin typeface="+mn-lt"/>
              </a:rPr>
              <a:t>	</a:t>
            </a:r>
            <a:r>
              <a:rPr lang="en-US" sz="3600" dirty="0" smtClean="0">
                <a:latin typeface="+mn-lt"/>
              </a:rPr>
              <a:t>	</a:t>
            </a:r>
            <a:r>
              <a:rPr lang="en-US" sz="3600" dirty="0" err="1" smtClean="0">
                <a:latin typeface="+mn-lt"/>
              </a:rPr>
              <a:t>findingmoneyforcollege.com</a:t>
            </a:r>
            <a:r>
              <a:rPr lang="en-US" sz="3600" dirty="0">
                <a:latin typeface="+mn-lt"/>
              </a:rPr>
              <a:t/>
            </a:r>
            <a:br>
              <a:rPr lang="en-US" sz="3600" dirty="0">
                <a:latin typeface="+mn-lt"/>
              </a:rPr>
            </a:br>
            <a:r>
              <a:rPr lang="en-US" sz="3600" dirty="0" smtClean="0">
                <a:latin typeface="+mn-lt"/>
              </a:rPr>
              <a:t>Scholarship Monkey </a:t>
            </a:r>
            <a:r>
              <a:rPr lang="en-US" sz="3600" dirty="0">
                <a:latin typeface="+mn-lt"/>
              </a:rPr>
              <a:t>	</a:t>
            </a:r>
            <a:r>
              <a:rPr lang="en-US" sz="3600" dirty="0" smtClean="0">
                <a:latin typeface="+mn-lt"/>
              </a:rPr>
              <a:t/>
            </a:r>
            <a:br>
              <a:rPr lang="en-US" sz="3600" dirty="0" smtClean="0">
                <a:latin typeface="+mn-lt"/>
              </a:rPr>
            </a:br>
            <a:r>
              <a:rPr lang="en-US" sz="3600" dirty="0">
                <a:latin typeface="+mn-lt"/>
              </a:rPr>
              <a:t>	</a:t>
            </a:r>
            <a:r>
              <a:rPr lang="en-US" sz="3600" dirty="0" smtClean="0">
                <a:latin typeface="+mn-lt"/>
              </a:rPr>
              <a:t>	</a:t>
            </a:r>
            <a:r>
              <a:rPr lang="en-US" sz="3600" dirty="0" err="1" smtClean="0">
                <a:latin typeface="+mn-lt"/>
              </a:rPr>
              <a:t>www.scholarshipmonkey.com</a:t>
            </a:r>
            <a:r>
              <a:rPr lang="en-US" sz="3600" dirty="0" smtClean="0">
                <a:latin typeface="+mn-lt"/>
              </a:rPr>
              <a:t/>
            </a:r>
            <a:br>
              <a:rPr lang="en-US" sz="3600" dirty="0" smtClean="0">
                <a:latin typeface="+mn-lt"/>
              </a:rPr>
            </a:br>
            <a:r>
              <a:rPr lang="en-US" sz="3600" dirty="0" smtClean="0">
                <a:latin typeface="+mn-lt"/>
              </a:rPr>
              <a:t>Scholarships 4 Students</a:t>
            </a:r>
            <a:r>
              <a:rPr lang="en-US" sz="3600" dirty="0">
                <a:latin typeface="+mn-lt"/>
              </a:rPr>
              <a:t>	</a:t>
            </a:r>
            <a:r>
              <a:rPr lang="en-US" sz="3600" dirty="0" smtClean="0">
                <a:latin typeface="+mn-lt"/>
              </a:rPr>
              <a:t> </a:t>
            </a:r>
            <a:r>
              <a:rPr lang="en-US" sz="3600" dirty="0">
                <a:latin typeface="+mn-lt"/>
              </a:rPr>
              <a:t>	</a:t>
            </a:r>
            <a:r>
              <a:rPr lang="en-US" sz="3600" dirty="0" smtClean="0">
                <a:latin typeface="+mn-lt"/>
              </a:rPr>
              <a:t>	</a:t>
            </a:r>
            <a:br>
              <a:rPr lang="en-US" sz="3600" dirty="0" smtClean="0">
                <a:latin typeface="+mn-lt"/>
              </a:rPr>
            </a:br>
            <a:r>
              <a:rPr lang="en-US" sz="3600" dirty="0" smtClean="0">
                <a:latin typeface="+mn-lt"/>
              </a:rPr>
              <a:t>		scholarships4students.com</a:t>
            </a:r>
            <a:br>
              <a:rPr lang="en-US" sz="3600" dirty="0" smtClean="0">
                <a:latin typeface="+mn-lt"/>
              </a:rPr>
            </a:br>
            <a:r>
              <a:rPr lang="en-US" sz="3600" dirty="0" err="1" smtClean="0">
                <a:latin typeface="+mn-lt"/>
              </a:rPr>
              <a:t>Scholarships.com</a:t>
            </a:r>
            <a:r>
              <a:rPr lang="en-US" sz="3600" dirty="0">
                <a:latin typeface="+mn-lt"/>
              </a:rPr>
              <a:t>		</a:t>
            </a:r>
            <a:r>
              <a:rPr lang="en-US" sz="3600" dirty="0" smtClean="0">
                <a:latin typeface="+mn-lt"/>
              </a:rPr>
              <a:t>	</a:t>
            </a:r>
            <a:br>
              <a:rPr lang="en-US" sz="3600" dirty="0" smtClean="0">
                <a:latin typeface="+mn-lt"/>
              </a:rPr>
            </a:br>
            <a:r>
              <a:rPr lang="en-US" sz="3600" dirty="0">
                <a:latin typeface="+mn-lt"/>
              </a:rPr>
              <a:t>	</a:t>
            </a:r>
            <a:r>
              <a:rPr lang="en-US" sz="3600" dirty="0" smtClean="0">
                <a:latin typeface="+mn-lt"/>
              </a:rPr>
              <a:t>	</a:t>
            </a:r>
            <a:r>
              <a:rPr lang="en-US" sz="3600" dirty="0" err="1" smtClean="0">
                <a:latin typeface="+mn-lt"/>
              </a:rPr>
              <a:t>www.scholarships.com</a:t>
            </a:r>
            <a:endParaRPr lang="en-US" sz="3600" dirty="0">
              <a:latin typeface="+mn-lt"/>
            </a:endParaRPr>
          </a:p>
        </p:txBody>
      </p:sp>
      <p:sp>
        <p:nvSpPr>
          <p:cNvPr id="3" name="TextBox 2"/>
          <p:cNvSpPr txBox="1"/>
          <p:nvPr/>
        </p:nvSpPr>
        <p:spPr>
          <a:xfrm>
            <a:off x="762000" y="569803"/>
            <a:ext cx="7557758" cy="830997"/>
          </a:xfrm>
          <a:prstGeom prst="rect">
            <a:avLst/>
          </a:prstGeom>
          <a:noFill/>
        </p:spPr>
        <p:txBody>
          <a:bodyPr wrap="square" rtlCol="0">
            <a:spAutoFit/>
          </a:bodyPr>
          <a:lstStyle/>
          <a:p>
            <a:r>
              <a:rPr lang="en-US" sz="4800" dirty="0" smtClean="0">
                <a:latin typeface="+mj-lt"/>
              </a:rPr>
              <a:t>More Search Sites</a:t>
            </a:r>
            <a:endParaRPr lang="en-US" sz="4800" dirty="0">
              <a:latin typeface="+mj-lt"/>
            </a:endParaRPr>
          </a:p>
        </p:txBody>
      </p:sp>
    </p:spTree>
    <p:extLst>
      <p:ext uri="{BB962C8B-B14F-4D97-AF65-F5344CB8AC3E}">
        <p14:creationId xmlns:p14="http://schemas.microsoft.com/office/powerpoint/2010/main" val="260217401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1693132"/>
            <a:ext cx="7557758" cy="4479068"/>
          </a:xfrm>
        </p:spPr>
        <p:txBody>
          <a:bodyPr>
            <a:noAutofit/>
          </a:bodyPr>
          <a:lstStyle/>
          <a:p>
            <a:r>
              <a:rPr lang="en-US" sz="3600" dirty="0" smtClean="0">
                <a:latin typeface="+mn-lt"/>
              </a:rPr>
              <a:t>- Financial Aid Offices are happy to talk to you as soon as you are accepted.</a:t>
            </a:r>
            <a:br>
              <a:rPr lang="en-US" sz="3600" dirty="0" smtClean="0">
                <a:latin typeface="+mn-lt"/>
              </a:rPr>
            </a:br>
            <a:r>
              <a:rPr lang="en-US" sz="3600" dirty="0" smtClean="0">
                <a:latin typeface="+mn-lt"/>
              </a:rPr>
              <a:t>- You may get some college scholarships automatically because of the data you provided on the application</a:t>
            </a:r>
            <a:br>
              <a:rPr lang="en-US" sz="3600" dirty="0" smtClean="0">
                <a:latin typeface="+mn-lt"/>
              </a:rPr>
            </a:br>
            <a:r>
              <a:rPr lang="en-US" sz="3600" dirty="0" smtClean="0">
                <a:latin typeface="+mn-lt"/>
              </a:rPr>
              <a:t>- You may have an opportunity to apply for other college scholarships</a:t>
            </a:r>
            <a:br>
              <a:rPr lang="en-US" sz="3600" dirty="0" smtClean="0">
                <a:latin typeface="+mn-lt"/>
              </a:rPr>
            </a:br>
            <a:r>
              <a:rPr lang="en-US" sz="3600" dirty="0" smtClean="0">
                <a:latin typeface="+mn-lt"/>
              </a:rPr>
              <a:t>- Ask, ask, ask!</a:t>
            </a:r>
            <a:endParaRPr lang="en-US" sz="3600" dirty="0">
              <a:latin typeface="+mn-lt"/>
            </a:endParaRPr>
          </a:p>
        </p:txBody>
      </p:sp>
      <p:sp>
        <p:nvSpPr>
          <p:cNvPr id="3" name="TextBox 2"/>
          <p:cNvSpPr txBox="1"/>
          <p:nvPr/>
        </p:nvSpPr>
        <p:spPr>
          <a:xfrm>
            <a:off x="762000" y="569803"/>
            <a:ext cx="7557758" cy="830997"/>
          </a:xfrm>
          <a:prstGeom prst="rect">
            <a:avLst/>
          </a:prstGeom>
          <a:noFill/>
        </p:spPr>
        <p:txBody>
          <a:bodyPr wrap="square" rtlCol="0">
            <a:spAutoFit/>
          </a:bodyPr>
          <a:lstStyle/>
          <a:p>
            <a:r>
              <a:rPr lang="en-US" sz="4800" dirty="0" smtClean="0">
                <a:latin typeface="+mj-lt"/>
              </a:rPr>
              <a:t>College Financial Aid Offices</a:t>
            </a:r>
            <a:endParaRPr lang="en-US" sz="4800" dirty="0">
              <a:latin typeface="+mj-lt"/>
            </a:endParaRPr>
          </a:p>
        </p:txBody>
      </p:sp>
    </p:spTree>
    <p:extLst>
      <p:ext uri="{BB962C8B-B14F-4D97-AF65-F5344CB8AC3E}">
        <p14:creationId xmlns:p14="http://schemas.microsoft.com/office/powerpoint/2010/main" val="426333384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1693132"/>
            <a:ext cx="7557758" cy="4479068"/>
          </a:xfrm>
        </p:spPr>
        <p:txBody>
          <a:bodyPr>
            <a:noAutofit/>
          </a:bodyPr>
          <a:lstStyle/>
          <a:p>
            <a:r>
              <a:rPr lang="en-US" sz="3600" dirty="0" smtClean="0">
                <a:latin typeface="+mn-lt"/>
              </a:rPr>
              <a:t>- Financial Aid Offices are happy to talk to you as soon as you are accepted.</a:t>
            </a:r>
            <a:br>
              <a:rPr lang="en-US" sz="3600" dirty="0" smtClean="0">
                <a:latin typeface="+mn-lt"/>
              </a:rPr>
            </a:br>
            <a:r>
              <a:rPr lang="en-US" sz="3600" dirty="0" smtClean="0">
                <a:latin typeface="+mn-lt"/>
              </a:rPr>
              <a:t>- You may get some college scholarships automatically because of the data you provided on the application</a:t>
            </a:r>
            <a:br>
              <a:rPr lang="en-US" sz="3600" dirty="0" smtClean="0">
                <a:latin typeface="+mn-lt"/>
              </a:rPr>
            </a:br>
            <a:r>
              <a:rPr lang="en-US" sz="3600" dirty="0" smtClean="0">
                <a:latin typeface="+mn-lt"/>
              </a:rPr>
              <a:t>- You may have an opportunity to apply for other </a:t>
            </a:r>
            <a:r>
              <a:rPr lang="en-US" sz="3600" smtClean="0">
                <a:latin typeface="+mn-lt"/>
              </a:rPr>
              <a:t>college scholarships</a:t>
            </a:r>
            <a:br>
              <a:rPr lang="en-US" sz="3600" smtClean="0">
                <a:latin typeface="+mn-lt"/>
              </a:rPr>
            </a:br>
            <a:r>
              <a:rPr lang="en-US" sz="3600" smtClean="0">
                <a:latin typeface="+mn-lt"/>
              </a:rPr>
              <a:t>- Ask, ask, ask!</a:t>
            </a:r>
            <a:endParaRPr lang="en-US" sz="3600" dirty="0">
              <a:latin typeface="+mn-lt"/>
            </a:endParaRPr>
          </a:p>
        </p:txBody>
      </p:sp>
      <p:sp>
        <p:nvSpPr>
          <p:cNvPr id="3" name="TextBox 2"/>
          <p:cNvSpPr txBox="1"/>
          <p:nvPr/>
        </p:nvSpPr>
        <p:spPr>
          <a:xfrm>
            <a:off x="762000" y="569803"/>
            <a:ext cx="7557758" cy="830997"/>
          </a:xfrm>
          <a:prstGeom prst="rect">
            <a:avLst/>
          </a:prstGeom>
          <a:noFill/>
        </p:spPr>
        <p:txBody>
          <a:bodyPr wrap="square" rtlCol="0">
            <a:spAutoFit/>
          </a:bodyPr>
          <a:lstStyle/>
          <a:p>
            <a:r>
              <a:rPr lang="en-US" sz="4800" dirty="0" smtClean="0">
                <a:latin typeface="+mj-lt"/>
              </a:rPr>
              <a:t>College Financial Aid Offices</a:t>
            </a:r>
            <a:endParaRPr lang="en-US" sz="4800" dirty="0">
              <a:latin typeface="+mj-lt"/>
            </a:endParaRPr>
          </a:p>
        </p:txBody>
      </p:sp>
    </p:spTree>
    <p:extLst>
      <p:ext uri="{BB962C8B-B14F-4D97-AF65-F5344CB8AC3E}">
        <p14:creationId xmlns:p14="http://schemas.microsoft.com/office/powerpoint/2010/main" val="18075124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1693132"/>
            <a:ext cx="7557758" cy="4479068"/>
          </a:xfrm>
        </p:spPr>
        <p:txBody>
          <a:bodyPr>
            <a:noAutofit/>
          </a:bodyPr>
          <a:lstStyle/>
          <a:p>
            <a:r>
              <a:rPr lang="en-US" sz="3600" dirty="0" smtClean="0">
                <a:latin typeface="+mn-lt"/>
              </a:rPr>
              <a:t>9</a:t>
            </a:r>
            <a:r>
              <a:rPr lang="en-US" sz="3600" baseline="30000" dirty="0" smtClean="0">
                <a:latin typeface="+mn-lt"/>
              </a:rPr>
              <a:t>th</a:t>
            </a:r>
            <a:r>
              <a:rPr lang="en-US" sz="3600" dirty="0" smtClean="0">
                <a:latin typeface="+mn-lt"/>
              </a:rPr>
              <a:t> grade!  That’s when a student’s GPA begins to count toward success in the pursuit of scholarships.  A student should maintain a minimum 3.0 cumulative GPA from 9</a:t>
            </a:r>
            <a:r>
              <a:rPr lang="en-US" sz="3600" baseline="30000" dirty="0" smtClean="0">
                <a:latin typeface="+mn-lt"/>
              </a:rPr>
              <a:t>th</a:t>
            </a:r>
            <a:r>
              <a:rPr lang="en-US" sz="3600" dirty="0" smtClean="0">
                <a:latin typeface="+mn-lt"/>
              </a:rPr>
              <a:t> to 12</a:t>
            </a:r>
            <a:r>
              <a:rPr lang="en-US" sz="3600" baseline="30000" dirty="0" smtClean="0">
                <a:latin typeface="+mn-lt"/>
              </a:rPr>
              <a:t>th</a:t>
            </a:r>
            <a:r>
              <a:rPr lang="en-US" sz="3600" dirty="0" smtClean="0">
                <a:latin typeface="+mn-lt"/>
              </a:rPr>
              <a:t> grade.</a:t>
            </a:r>
            <a:br>
              <a:rPr lang="en-US" sz="3600" dirty="0" smtClean="0">
                <a:latin typeface="+mn-lt"/>
              </a:rPr>
            </a:br>
            <a:endParaRPr lang="en-US" sz="3600" dirty="0">
              <a:latin typeface="+mn-lt"/>
            </a:endParaRPr>
          </a:p>
        </p:txBody>
      </p:sp>
      <p:sp>
        <p:nvSpPr>
          <p:cNvPr id="3" name="TextBox 2"/>
          <p:cNvSpPr txBox="1"/>
          <p:nvPr/>
        </p:nvSpPr>
        <p:spPr>
          <a:xfrm>
            <a:off x="762000" y="569803"/>
            <a:ext cx="7557758" cy="1569660"/>
          </a:xfrm>
          <a:prstGeom prst="rect">
            <a:avLst/>
          </a:prstGeom>
          <a:noFill/>
        </p:spPr>
        <p:txBody>
          <a:bodyPr wrap="square" rtlCol="0">
            <a:spAutoFit/>
          </a:bodyPr>
          <a:lstStyle/>
          <a:p>
            <a:r>
              <a:rPr lang="en-US" sz="4800" dirty="0" smtClean="0">
                <a:latin typeface="+mj-lt"/>
              </a:rPr>
              <a:t>When do I start preparing for scholarships?</a:t>
            </a:r>
            <a:endParaRPr lang="en-US" sz="4800" dirty="0">
              <a:latin typeface="+mj-lt"/>
            </a:endParaRPr>
          </a:p>
        </p:txBody>
      </p:sp>
    </p:spTree>
    <p:extLst>
      <p:ext uri="{BB962C8B-B14F-4D97-AF65-F5344CB8AC3E}">
        <p14:creationId xmlns:p14="http://schemas.microsoft.com/office/powerpoint/2010/main" val="54017978"/>
      </p:ext>
    </p:extLst>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1693132"/>
            <a:ext cx="7557758" cy="4479068"/>
          </a:xfrm>
        </p:spPr>
        <p:txBody>
          <a:bodyPr>
            <a:noAutofit/>
          </a:bodyPr>
          <a:lstStyle/>
          <a:p>
            <a:r>
              <a:rPr lang="en-US" sz="3600" dirty="0" smtClean="0">
                <a:latin typeface="+mn-lt"/>
              </a:rPr>
              <a:t>Local scholarships will be available through your career specialist.  Examples:</a:t>
            </a:r>
            <a:br>
              <a:rPr lang="en-US" sz="3600" dirty="0" smtClean="0">
                <a:latin typeface="+mn-lt"/>
              </a:rPr>
            </a:br>
            <a:r>
              <a:rPr lang="en-US" sz="3600" dirty="0" smtClean="0">
                <a:latin typeface="+mn-lt"/>
              </a:rPr>
              <a:t>- Chamber of Commerce scholarship</a:t>
            </a:r>
            <a:br>
              <a:rPr lang="en-US" sz="3600" dirty="0" smtClean="0">
                <a:latin typeface="+mn-lt"/>
              </a:rPr>
            </a:br>
            <a:r>
              <a:rPr lang="en-US" sz="3600" dirty="0" smtClean="0">
                <a:latin typeface="+mn-lt"/>
              </a:rPr>
              <a:t>- Rotary Club scholarship</a:t>
            </a:r>
            <a:br>
              <a:rPr lang="en-US" sz="3600" dirty="0" smtClean="0">
                <a:latin typeface="+mn-lt"/>
              </a:rPr>
            </a:br>
            <a:r>
              <a:rPr lang="en-US" sz="3600" dirty="0" smtClean="0">
                <a:latin typeface="+mn-lt"/>
              </a:rPr>
              <a:t>- Withlacoochee Electric scholarship</a:t>
            </a:r>
            <a:br>
              <a:rPr lang="en-US" sz="3600" dirty="0" smtClean="0">
                <a:latin typeface="+mn-lt"/>
              </a:rPr>
            </a:br>
            <a:r>
              <a:rPr lang="en-US" sz="3600" dirty="0" smtClean="0">
                <a:latin typeface="+mn-lt"/>
              </a:rPr>
              <a:t>- Wiregrass Foundation scholarship</a:t>
            </a:r>
            <a:br>
              <a:rPr lang="en-US" sz="3600" dirty="0" smtClean="0">
                <a:latin typeface="+mn-lt"/>
              </a:rPr>
            </a:br>
            <a:r>
              <a:rPr lang="en-US" sz="3600" dirty="0" smtClean="0">
                <a:latin typeface="+mn-lt"/>
              </a:rPr>
              <a:t>- Pasco Ed Foundation scholarship</a:t>
            </a:r>
            <a:endParaRPr lang="en-US" sz="3600" dirty="0">
              <a:latin typeface="+mn-lt"/>
            </a:endParaRPr>
          </a:p>
        </p:txBody>
      </p:sp>
      <p:sp>
        <p:nvSpPr>
          <p:cNvPr id="3" name="TextBox 2"/>
          <p:cNvSpPr txBox="1"/>
          <p:nvPr/>
        </p:nvSpPr>
        <p:spPr>
          <a:xfrm>
            <a:off x="762000" y="569803"/>
            <a:ext cx="7557758" cy="830997"/>
          </a:xfrm>
          <a:prstGeom prst="rect">
            <a:avLst/>
          </a:prstGeom>
          <a:noFill/>
        </p:spPr>
        <p:txBody>
          <a:bodyPr wrap="square" rtlCol="0">
            <a:spAutoFit/>
          </a:bodyPr>
          <a:lstStyle/>
          <a:p>
            <a:r>
              <a:rPr lang="en-US" sz="4800" dirty="0" smtClean="0">
                <a:latin typeface="+mj-lt"/>
              </a:rPr>
              <a:t>WCHS Career Specialist</a:t>
            </a:r>
            <a:endParaRPr lang="en-US" sz="4800" dirty="0">
              <a:latin typeface="+mj-lt"/>
            </a:endParaRPr>
          </a:p>
        </p:txBody>
      </p:sp>
    </p:spTree>
    <p:extLst>
      <p:ext uri="{BB962C8B-B14F-4D97-AF65-F5344CB8AC3E}">
        <p14:creationId xmlns:p14="http://schemas.microsoft.com/office/powerpoint/2010/main" val="313781693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1693132"/>
            <a:ext cx="7557758" cy="4479068"/>
          </a:xfrm>
        </p:spPr>
        <p:txBody>
          <a:bodyPr>
            <a:noAutofit/>
          </a:bodyPr>
          <a:lstStyle/>
          <a:p>
            <a:r>
              <a:rPr lang="en-US" sz="4000" dirty="0" smtClean="0">
                <a:latin typeface="+mn-lt"/>
              </a:rPr>
              <a:t>Yes!  The Federal Trade Commission offers six warning signs to help detect a scholarship scam:</a:t>
            </a:r>
            <a:br>
              <a:rPr lang="en-US" sz="4000" dirty="0" smtClean="0">
                <a:latin typeface="+mn-lt"/>
              </a:rPr>
            </a:br>
            <a:r>
              <a:rPr lang="en-US" sz="4000" dirty="0" smtClean="0">
                <a:latin typeface="+mn-lt"/>
              </a:rPr>
              <a:t/>
            </a:r>
            <a:br>
              <a:rPr lang="en-US" sz="4000" dirty="0" smtClean="0">
                <a:latin typeface="+mn-lt"/>
              </a:rPr>
            </a:br>
            <a:endParaRPr lang="en-US" sz="4000" dirty="0">
              <a:latin typeface="+mn-lt"/>
            </a:endParaRPr>
          </a:p>
        </p:txBody>
      </p:sp>
      <p:sp>
        <p:nvSpPr>
          <p:cNvPr id="3" name="TextBox 2"/>
          <p:cNvSpPr txBox="1"/>
          <p:nvPr/>
        </p:nvSpPr>
        <p:spPr>
          <a:xfrm>
            <a:off x="762000" y="569803"/>
            <a:ext cx="7557758" cy="1569660"/>
          </a:xfrm>
          <a:prstGeom prst="rect">
            <a:avLst/>
          </a:prstGeom>
          <a:noFill/>
        </p:spPr>
        <p:txBody>
          <a:bodyPr wrap="square" rtlCol="0">
            <a:spAutoFit/>
          </a:bodyPr>
          <a:lstStyle/>
          <a:p>
            <a:r>
              <a:rPr lang="en-US" sz="4800" dirty="0" smtClean="0">
                <a:latin typeface="+mj-lt"/>
              </a:rPr>
              <a:t>Should we look out for </a:t>
            </a:r>
          </a:p>
          <a:p>
            <a:r>
              <a:rPr lang="en-US" sz="4800" dirty="0" smtClean="0">
                <a:latin typeface="+mj-lt"/>
              </a:rPr>
              <a:t>scholarship scams?</a:t>
            </a:r>
            <a:endParaRPr lang="en-US" sz="4800" dirty="0">
              <a:latin typeface="+mj-lt"/>
            </a:endParaRPr>
          </a:p>
        </p:txBody>
      </p:sp>
    </p:spTree>
    <p:extLst>
      <p:ext uri="{BB962C8B-B14F-4D97-AF65-F5344CB8AC3E}">
        <p14:creationId xmlns:p14="http://schemas.microsoft.com/office/powerpoint/2010/main" val="349491769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1693132"/>
            <a:ext cx="7557758" cy="4479068"/>
          </a:xfrm>
        </p:spPr>
        <p:txBody>
          <a:bodyPr>
            <a:noAutofit/>
          </a:bodyPr>
          <a:lstStyle/>
          <a:p>
            <a:r>
              <a:rPr lang="en-US" sz="3600" dirty="0" smtClean="0">
                <a:latin typeface="+mn-lt"/>
              </a:rPr>
              <a:t>1. “This scholarship is guaranteed or your money back.”</a:t>
            </a:r>
            <a:br>
              <a:rPr lang="en-US" sz="3600" dirty="0" smtClean="0">
                <a:latin typeface="+mn-lt"/>
              </a:rPr>
            </a:br>
            <a:r>
              <a:rPr lang="en-US" sz="3600" dirty="0" smtClean="0">
                <a:latin typeface="+mn-lt"/>
              </a:rPr>
              <a:t>2. “The scholarship service will do all the work.”</a:t>
            </a:r>
            <a:br>
              <a:rPr lang="en-US" sz="3600" dirty="0" smtClean="0">
                <a:latin typeface="+mn-lt"/>
              </a:rPr>
            </a:br>
            <a:r>
              <a:rPr lang="en-US" sz="3600" dirty="0" smtClean="0">
                <a:latin typeface="+mn-lt"/>
              </a:rPr>
              <a:t>3. “The scholarship service will cost some money.”</a:t>
            </a:r>
            <a:br>
              <a:rPr lang="en-US" sz="3600" dirty="0" smtClean="0">
                <a:latin typeface="+mn-lt"/>
              </a:rPr>
            </a:br>
            <a:r>
              <a:rPr lang="en-US" sz="3600" dirty="0">
                <a:latin typeface="+mn-lt"/>
              </a:rPr>
              <a:t/>
            </a:r>
            <a:br>
              <a:rPr lang="en-US" sz="3600" dirty="0">
                <a:latin typeface="+mn-lt"/>
              </a:rPr>
            </a:br>
            <a:endParaRPr lang="en-US" sz="3600" dirty="0">
              <a:latin typeface="+mn-lt"/>
            </a:endParaRPr>
          </a:p>
        </p:txBody>
      </p:sp>
      <p:sp>
        <p:nvSpPr>
          <p:cNvPr id="3" name="TextBox 2"/>
          <p:cNvSpPr txBox="1"/>
          <p:nvPr/>
        </p:nvSpPr>
        <p:spPr>
          <a:xfrm>
            <a:off x="762000" y="569803"/>
            <a:ext cx="7557758" cy="830997"/>
          </a:xfrm>
          <a:prstGeom prst="rect">
            <a:avLst/>
          </a:prstGeom>
          <a:noFill/>
        </p:spPr>
        <p:txBody>
          <a:bodyPr wrap="square" rtlCol="0">
            <a:spAutoFit/>
          </a:bodyPr>
          <a:lstStyle/>
          <a:p>
            <a:r>
              <a:rPr lang="en-US" sz="4800" dirty="0" smtClean="0">
                <a:latin typeface="+mj-lt"/>
              </a:rPr>
              <a:t>Scholarship Scams</a:t>
            </a:r>
            <a:endParaRPr lang="en-US" sz="4800" dirty="0">
              <a:latin typeface="+mj-lt"/>
            </a:endParaRPr>
          </a:p>
        </p:txBody>
      </p:sp>
    </p:spTree>
    <p:extLst>
      <p:ext uri="{BB962C8B-B14F-4D97-AF65-F5344CB8AC3E}">
        <p14:creationId xmlns:p14="http://schemas.microsoft.com/office/powerpoint/2010/main" val="219018234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1693132"/>
            <a:ext cx="7557758" cy="4479068"/>
          </a:xfrm>
        </p:spPr>
        <p:txBody>
          <a:bodyPr>
            <a:noAutofit/>
          </a:bodyPr>
          <a:lstStyle/>
          <a:p>
            <a:r>
              <a:rPr lang="en-US" sz="3600" dirty="0" smtClean="0">
                <a:latin typeface="+mn-lt"/>
              </a:rPr>
              <a:t>4. “You can’t get this information anywhere else.”</a:t>
            </a:r>
            <a:br>
              <a:rPr lang="en-US" sz="3600" dirty="0" smtClean="0">
                <a:latin typeface="+mn-lt"/>
              </a:rPr>
            </a:br>
            <a:r>
              <a:rPr lang="en-US" sz="3600" dirty="0" smtClean="0">
                <a:latin typeface="+mn-lt"/>
              </a:rPr>
              <a:t>5. “You are the finalist in a contest you never entered.”</a:t>
            </a:r>
            <a:br>
              <a:rPr lang="en-US" sz="3600" dirty="0" smtClean="0">
                <a:latin typeface="+mn-lt"/>
              </a:rPr>
            </a:br>
            <a:r>
              <a:rPr lang="en-US" sz="3600" dirty="0" smtClean="0">
                <a:latin typeface="+mn-lt"/>
              </a:rPr>
              <a:t>6. “The scholarship service needs a credit card or checking acct number.”</a:t>
            </a:r>
            <a:br>
              <a:rPr lang="en-US" sz="3600" dirty="0" smtClean="0">
                <a:latin typeface="+mn-lt"/>
              </a:rPr>
            </a:br>
            <a:r>
              <a:rPr lang="en-US" sz="3600" dirty="0" smtClean="0">
                <a:latin typeface="+mn-lt"/>
              </a:rPr>
              <a:t/>
            </a:r>
            <a:br>
              <a:rPr lang="en-US" sz="3600" dirty="0" smtClean="0">
                <a:latin typeface="+mn-lt"/>
              </a:rPr>
            </a:br>
            <a:r>
              <a:rPr lang="en-US" sz="3600" dirty="0" smtClean="0">
                <a:latin typeface="+mn-lt"/>
              </a:rPr>
              <a:t>See:  </a:t>
            </a:r>
            <a:r>
              <a:rPr lang="en-US" sz="3600" dirty="0" err="1" smtClean="0">
                <a:latin typeface="+mn-lt"/>
              </a:rPr>
              <a:t>www.ftc.gov</a:t>
            </a:r>
            <a:r>
              <a:rPr lang="en-US" sz="3600" dirty="0" smtClean="0">
                <a:latin typeface="+mn-lt"/>
              </a:rPr>
              <a:t>/</a:t>
            </a:r>
            <a:r>
              <a:rPr lang="en-US" sz="3600" dirty="0" err="1" smtClean="0">
                <a:latin typeface="+mn-lt"/>
              </a:rPr>
              <a:t>scholarshipscams</a:t>
            </a:r>
            <a:endParaRPr lang="en-US" sz="3600" dirty="0">
              <a:latin typeface="+mn-lt"/>
            </a:endParaRPr>
          </a:p>
        </p:txBody>
      </p:sp>
      <p:sp>
        <p:nvSpPr>
          <p:cNvPr id="3" name="TextBox 2"/>
          <p:cNvSpPr txBox="1"/>
          <p:nvPr/>
        </p:nvSpPr>
        <p:spPr>
          <a:xfrm>
            <a:off x="762000" y="569803"/>
            <a:ext cx="7557758" cy="830997"/>
          </a:xfrm>
          <a:prstGeom prst="rect">
            <a:avLst/>
          </a:prstGeom>
          <a:noFill/>
        </p:spPr>
        <p:txBody>
          <a:bodyPr wrap="square" rtlCol="0">
            <a:spAutoFit/>
          </a:bodyPr>
          <a:lstStyle/>
          <a:p>
            <a:r>
              <a:rPr lang="en-US" sz="4800" dirty="0" smtClean="0">
                <a:latin typeface="+mj-lt"/>
              </a:rPr>
              <a:t>Scholarship Scams</a:t>
            </a:r>
            <a:endParaRPr lang="en-US" sz="4800" dirty="0">
              <a:latin typeface="+mj-lt"/>
            </a:endParaRPr>
          </a:p>
        </p:txBody>
      </p:sp>
    </p:spTree>
    <p:extLst>
      <p:ext uri="{BB962C8B-B14F-4D97-AF65-F5344CB8AC3E}">
        <p14:creationId xmlns:p14="http://schemas.microsoft.com/office/powerpoint/2010/main" val="388673245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1693132"/>
            <a:ext cx="7557758" cy="4479068"/>
          </a:xfrm>
        </p:spPr>
        <p:txBody>
          <a:bodyPr>
            <a:noAutofit/>
          </a:bodyPr>
          <a:lstStyle/>
          <a:p>
            <a:r>
              <a:rPr lang="en-US" sz="3600" dirty="0" smtClean="0">
                <a:latin typeface="+mn-lt"/>
              </a:rPr>
              <a:t>- Apply, apply, apply!</a:t>
            </a:r>
            <a:br>
              <a:rPr lang="en-US" sz="3600" dirty="0" smtClean="0">
                <a:latin typeface="+mn-lt"/>
              </a:rPr>
            </a:br>
            <a:r>
              <a:rPr lang="en-US" sz="3600" dirty="0" smtClean="0">
                <a:latin typeface="+mn-lt"/>
              </a:rPr>
              <a:t>- The more a student applies, the greater the chances of receiving a scholarship.</a:t>
            </a:r>
            <a:br>
              <a:rPr lang="en-US" sz="3600" dirty="0" smtClean="0">
                <a:latin typeface="+mn-lt"/>
              </a:rPr>
            </a:br>
            <a:r>
              <a:rPr lang="en-US" sz="3600" dirty="0" smtClean="0">
                <a:latin typeface="+mn-lt"/>
              </a:rPr>
              <a:t>- Some students complete 30-40 scholarship applications! </a:t>
            </a:r>
            <a:br>
              <a:rPr lang="en-US" sz="3600" dirty="0" smtClean="0">
                <a:latin typeface="+mn-lt"/>
              </a:rPr>
            </a:br>
            <a:r>
              <a:rPr lang="en-US" sz="3600" dirty="0" smtClean="0">
                <a:latin typeface="+mn-lt"/>
              </a:rPr>
              <a:t>- You must be motivated, organized, and persistent!</a:t>
            </a:r>
            <a:endParaRPr lang="en-US" sz="3600" dirty="0">
              <a:latin typeface="+mn-lt"/>
            </a:endParaRPr>
          </a:p>
        </p:txBody>
      </p:sp>
      <p:sp>
        <p:nvSpPr>
          <p:cNvPr id="3" name="TextBox 2"/>
          <p:cNvSpPr txBox="1"/>
          <p:nvPr/>
        </p:nvSpPr>
        <p:spPr>
          <a:xfrm>
            <a:off x="762000" y="569803"/>
            <a:ext cx="7557758" cy="1569660"/>
          </a:xfrm>
          <a:prstGeom prst="rect">
            <a:avLst/>
          </a:prstGeom>
          <a:noFill/>
        </p:spPr>
        <p:txBody>
          <a:bodyPr wrap="square" rtlCol="0">
            <a:spAutoFit/>
          </a:bodyPr>
          <a:lstStyle/>
          <a:p>
            <a:r>
              <a:rPr lang="en-US" sz="4800" dirty="0" smtClean="0">
                <a:latin typeface="+mj-lt"/>
              </a:rPr>
              <a:t>What is the key to receiving a scholarship?</a:t>
            </a:r>
            <a:endParaRPr lang="en-US" sz="4800" dirty="0">
              <a:latin typeface="+mj-lt"/>
            </a:endParaRPr>
          </a:p>
        </p:txBody>
      </p:sp>
    </p:spTree>
    <p:extLst>
      <p:ext uri="{BB962C8B-B14F-4D97-AF65-F5344CB8AC3E}">
        <p14:creationId xmlns:p14="http://schemas.microsoft.com/office/powerpoint/2010/main" val="364444485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1693132"/>
            <a:ext cx="7557758" cy="4479068"/>
          </a:xfrm>
        </p:spPr>
        <p:txBody>
          <a:bodyPr>
            <a:noAutofit/>
          </a:bodyPr>
          <a:lstStyle/>
          <a:p>
            <a:r>
              <a:rPr lang="en-US" sz="4400" dirty="0">
                <a:latin typeface="+mn-lt"/>
              </a:rPr>
              <a:t>No!  R</a:t>
            </a:r>
            <a:r>
              <a:rPr lang="en-US" sz="4400" dirty="0" smtClean="0">
                <a:latin typeface="+mn-lt"/>
              </a:rPr>
              <a:t>esources tell us that millions </a:t>
            </a:r>
            <a:r>
              <a:rPr lang="en-US" sz="4400" dirty="0">
                <a:latin typeface="+mn-lt"/>
              </a:rPr>
              <a:t>of dollars worth of </a:t>
            </a:r>
            <a:r>
              <a:rPr lang="en-US" sz="4400" dirty="0" smtClean="0">
                <a:latin typeface="+mn-lt"/>
              </a:rPr>
              <a:t>scholarships go unclaimed </a:t>
            </a:r>
            <a:br>
              <a:rPr lang="en-US" sz="4400" dirty="0" smtClean="0">
                <a:latin typeface="+mn-lt"/>
              </a:rPr>
            </a:br>
            <a:r>
              <a:rPr lang="en-US" sz="4400" dirty="0" smtClean="0">
                <a:latin typeface="+mn-lt"/>
              </a:rPr>
              <a:t>every year.</a:t>
            </a:r>
            <a:endParaRPr lang="en-US" sz="4400" dirty="0">
              <a:latin typeface="+mn-lt"/>
            </a:endParaRPr>
          </a:p>
        </p:txBody>
      </p:sp>
      <p:sp>
        <p:nvSpPr>
          <p:cNvPr id="3" name="TextBox 2"/>
          <p:cNvSpPr txBox="1"/>
          <p:nvPr/>
        </p:nvSpPr>
        <p:spPr>
          <a:xfrm>
            <a:off x="762000" y="569803"/>
            <a:ext cx="7557758" cy="2308324"/>
          </a:xfrm>
          <a:prstGeom prst="rect">
            <a:avLst/>
          </a:prstGeom>
          <a:noFill/>
        </p:spPr>
        <p:txBody>
          <a:bodyPr wrap="square" rtlCol="0">
            <a:spAutoFit/>
          </a:bodyPr>
          <a:lstStyle/>
          <a:p>
            <a:r>
              <a:rPr lang="en-US" sz="4800" dirty="0">
                <a:latin typeface="+mj-lt"/>
              </a:rPr>
              <a:t>Is all scholarship </a:t>
            </a:r>
            <a:r>
              <a:rPr lang="en-US" sz="4800" dirty="0" smtClean="0">
                <a:latin typeface="+mj-lt"/>
              </a:rPr>
              <a:t>money available actually awarded </a:t>
            </a:r>
          </a:p>
          <a:p>
            <a:r>
              <a:rPr lang="en-US" sz="4800" dirty="0" smtClean="0">
                <a:latin typeface="+mj-lt"/>
              </a:rPr>
              <a:t>to students?</a:t>
            </a:r>
            <a:endParaRPr lang="en-US" sz="4800" dirty="0">
              <a:latin typeface="+mj-lt"/>
            </a:endParaRPr>
          </a:p>
        </p:txBody>
      </p:sp>
    </p:spTree>
    <p:extLst>
      <p:ext uri="{BB962C8B-B14F-4D97-AF65-F5344CB8AC3E}">
        <p14:creationId xmlns:p14="http://schemas.microsoft.com/office/powerpoint/2010/main" val="321414741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1693132"/>
            <a:ext cx="7557758" cy="4479068"/>
          </a:xfrm>
        </p:spPr>
        <p:txBody>
          <a:bodyPr>
            <a:noAutofit/>
          </a:bodyPr>
          <a:lstStyle/>
          <a:p>
            <a:r>
              <a:rPr lang="en-US" sz="3600" dirty="0" smtClean="0">
                <a:latin typeface="+mn-lt"/>
              </a:rPr>
              <a:t>- Student’s family will complete the FAFSA and Bright Futures applications in January of the senior year. </a:t>
            </a:r>
            <a:br>
              <a:rPr lang="en-US" sz="3600" dirty="0" smtClean="0">
                <a:latin typeface="+mn-lt"/>
              </a:rPr>
            </a:br>
            <a:r>
              <a:rPr lang="en-US" sz="3600" dirty="0" smtClean="0">
                <a:latin typeface="+mn-lt"/>
              </a:rPr>
              <a:t>- Federal award can include free grant money based on income.</a:t>
            </a:r>
            <a:br>
              <a:rPr lang="en-US" sz="3600" dirty="0" smtClean="0">
                <a:latin typeface="+mn-lt"/>
              </a:rPr>
            </a:br>
            <a:r>
              <a:rPr lang="en-US" sz="3600" dirty="0" smtClean="0">
                <a:latin typeface="+mn-lt"/>
              </a:rPr>
              <a:t>- Bright Futures can provide scholarship money based on merit.</a:t>
            </a:r>
            <a:endParaRPr lang="en-US" sz="3600" dirty="0">
              <a:latin typeface="+mn-lt"/>
            </a:endParaRPr>
          </a:p>
        </p:txBody>
      </p:sp>
      <p:sp>
        <p:nvSpPr>
          <p:cNvPr id="3" name="TextBox 2"/>
          <p:cNvSpPr txBox="1"/>
          <p:nvPr/>
        </p:nvSpPr>
        <p:spPr>
          <a:xfrm>
            <a:off x="762000" y="569803"/>
            <a:ext cx="7557758" cy="1569660"/>
          </a:xfrm>
          <a:prstGeom prst="rect">
            <a:avLst/>
          </a:prstGeom>
          <a:noFill/>
        </p:spPr>
        <p:txBody>
          <a:bodyPr wrap="square" rtlCol="0">
            <a:spAutoFit/>
          </a:bodyPr>
          <a:lstStyle/>
          <a:p>
            <a:r>
              <a:rPr lang="en-US" sz="4800" dirty="0" smtClean="0">
                <a:latin typeface="+mj-lt"/>
              </a:rPr>
              <a:t>What about federal and state money?</a:t>
            </a:r>
            <a:endParaRPr lang="en-US" sz="4800" dirty="0">
              <a:latin typeface="+mj-lt"/>
            </a:endParaRPr>
          </a:p>
        </p:txBody>
      </p:sp>
    </p:spTree>
    <p:extLst>
      <p:ext uri="{BB962C8B-B14F-4D97-AF65-F5344CB8AC3E}">
        <p14:creationId xmlns:p14="http://schemas.microsoft.com/office/powerpoint/2010/main" val="327040787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1693132"/>
            <a:ext cx="7557758" cy="4479068"/>
          </a:xfrm>
        </p:spPr>
        <p:txBody>
          <a:bodyPr>
            <a:noAutofit/>
          </a:bodyPr>
          <a:lstStyle/>
          <a:p>
            <a:r>
              <a:rPr lang="en-US" sz="3600" dirty="0" smtClean="0">
                <a:latin typeface="+mn-lt"/>
              </a:rPr>
              <a:t>Key qualifiers:</a:t>
            </a:r>
            <a:br>
              <a:rPr lang="en-US" sz="3600" dirty="0" smtClean="0">
                <a:latin typeface="+mn-lt"/>
              </a:rPr>
            </a:br>
            <a:r>
              <a:rPr lang="en-US" sz="3600" dirty="0" smtClean="0">
                <a:latin typeface="+mn-lt"/>
              </a:rPr>
              <a:t>- 2 years of the same foreign language</a:t>
            </a:r>
            <a:br>
              <a:rPr lang="en-US" sz="3600" dirty="0" smtClean="0">
                <a:latin typeface="+mn-lt"/>
              </a:rPr>
            </a:br>
            <a:r>
              <a:rPr lang="en-US" sz="3600" dirty="0" smtClean="0">
                <a:latin typeface="+mn-lt"/>
              </a:rPr>
              <a:t>- Minimum GPA</a:t>
            </a:r>
            <a:br>
              <a:rPr lang="en-US" sz="3600" dirty="0" smtClean="0">
                <a:latin typeface="+mn-lt"/>
              </a:rPr>
            </a:br>
            <a:r>
              <a:rPr lang="en-US" sz="3600" dirty="0" smtClean="0">
                <a:latin typeface="+mn-lt"/>
              </a:rPr>
              <a:t>- Minimum community service hours</a:t>
            </a:r>
            <a:br>
              <a:rPr lang="en-US" sz="3600" dirty="0" smtClean="0">
                <a:latin typeface="+mn-lt"/>
              </a:rPr>
            </a:br>
            <a:r>
              <a:rPr lang="en-US" sz="3600" dirty="0" smtClean="0">
                <a:latin typeface="+mn-lt"/>
              </a:rPr>
              <a:t>- Minimum ACT or SAT score</a:t>
            </a:r>
            <a:br>
              <a:rPr lang="en-US" sz="3600" dirty="0" smtClean="0">
                <a:latin typeface="+mn-lt"/>
              </a:rPr>
            </a:br>
            <a:r>
              <a:rPr lang="en-US" sz="3600" dirty="0" smtClean="0">
                <a:latin typeface="+mn-lt"/>
              </a:rPr>
              <a:t>Students must apply and meet the qualifications to get the scholarship.</a:t>
            </a:r>
            <a:br>
              <a:rPr lang="en-US" sz="3600" dirty="0" smtClean="0">
                <a:latin typeface="+mn-lt"/>
              </a:rPr>
            </a:br>
            <a:endParaRPr lang="en-US" sz="3600" dirty="0">
              <a:latin typeface="+mn-lt"/>
            </a:endParaRPr>
          </a:p>
        </p:txBody>
      </p:sp>
      <p:sp>
        <p:nvSpPr>
          <p:cNvPr id="3" name="TextBox 2"/>
          <p:cNvSpPr txBox="1"/>
          <p:nvPr/>
        </p:nvSpPr>
        <p:spPr>
          <a:xfrm>
            <a:off x="762000" y="569803"/>
            <a:ext cx="7557758" cy="830997"/>
          </a:xfrm>
          <a:prstGeom prst="rect">
            <a:avLst/>
          </a:prstGeom>
          <a:noFill/>
        </p:spPr>
        <p:txBody>
          <a:bodyPr wrap="square" rtlCol="0">
            <a:spAutoFit/>
          </a:bodyPr>
          <a:lstStyle/>
          <a:p>
            <a:r>
              <a:rPr lang="en-US" sz="4800" dirty="0" smtClean="0">
                <a:latin typeface="+mj-lt"/>
              </a:rPr>
              <a:t>Bright Futures Scholarship</a:t>
            </a:r>
            <a:endParaRPr lang="en-US" sz="4800" dirty="0">
              <a:latin typeface="+mj-lt"/>
            </a:endParaRPr>
          </a:p>
        </p:txBody>
      </p:sp>
    </p:spTree>
    <p:extLst>
      <p:ext uri="{BB962C8B-B14F-4D97-AF65-F5344CB8AC3E}">
        <p14:creationId xmlns:p14="http://schemas.microsoft.com/office/powerpoint/2010/main" val="4062938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1693132"/>
            <a:ext cx="7557758" cy="4479068"/>
          </a:xfrm>
        </p:spPr>
        <p:txBody>
          <a:bodyPr>
            <a:noAutofit/>
          </a:bodyPr>
          <a:lstStyle/>
          <a:p>
            <a:r>
              <a:rPr lang="en-US" sz="3600" dirty="0" smtClean="0">
                <a:latin typeface="+mn-lt"/>
              </a:rPr>
              <a:t/>
            </a:r>
            <a:br>
              <a:rPr lang="en-US" sz="3600" dirty="0" smtClean="0">
                <a:latin typeface="+mn-lt"/>
              </a:rPr>
            </a:br>
            <a:r>
              <a:rPr lang="en-US" sz="3600" dirty="0" smtClean="0">
                <a:latin typeface="+mn-lt"/>
              </a:rPr>
              <a:t>- Come to our Financial Aid Night right here in the cafeteria on December 15th to learn more!</a:t>
            </a:r>
            <a:br>
              <a:rPr lang="en-US" sz="3600" dirty="0" smtClean="0">
                <a:latin typeface="+mn-lt"/>
              </a:rPr>
            </a:br>
            <a:r>
              <a:rPr lang="en-US" sz="3600" dirty="0" smtClean="0">
                <a:latin typeface="+mn-lt"/>
              </a:rPr>
              <a:t>- We’ll have a representative here from the Florida Department of Education to speak and to answer questions.</a:t>
            </a:r>
            <a:endParaRPr lang="en-US" sz="3600" dirty="0">
              <a:latin typeface="+mn-lt"/>
            </a:endParaRPr>
          </a:p>
        </p:txBody>
      </p:sp>
      <p:sp>
        <p:nvSpPr>
          <p:cNvPr id="3" name="TextBox 2"/>
          <p:cNvSpPr txBox="1"/>
          <p:nvPr/>
        </p:nvSpPr>
        <p:spPr>
          <a:xfrm>
            <a:off x="762000" y="569803"/>
            <a:ext cx="7557758" cy="1569660"/>
          </a:xfrm>
          <a:prstGeom prst="rect">
            <a:avLst/>
          </a:prstGeom>
          <a:noFill/>
        </p:spPr>
        <p:txBody>
          <a:bodyPr wrap="square" rtlCol="0">
            <a:spAutoFit/>
          </a:bodyPr>
          <a:lstStyle/>
          <a:p>
            <a:r>
              <a:rPr lang="en-US" sz="4800" dirty="0" smtClean="0">
                <a:latin typeface="+mj-lt"/>
              </a:rPr>
              <a:t>More on FAFSA and </a:t>
            </a:r>
          </a:p>
          <a:p>
            <a:r>
              <a:rPr lang="en-US" sz="4800" dirty="0" smtClean="0">
                <a:latin typeface="+mj-lt"/>
              </a:rPr>
              <a:t>Bright Futures</a:t>
            </a:r>
            <a:endParaRPr lang="en-US" sz="4800" dirty="0">
              <a:latin typeface="+mj-lt"/>
            </a:endParaRPr>
          </a:p>
        </p:txBody>
      </p:sp>
    </p:spTree>
    <p:extLst>
      <p:ext uri="{BB962C8B-B14F-4D97-AF65-F5344CB8AC3E}">
        <p14:creationId xmlns:p14="http://schemas.microsoft.com/office/powerpoint/2010/main" val="139223238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1693132"/>
            <a:ext cx="7557758" cy="4479068"/>
          </a:xfrm>
        </p:spPr>
        <p:txBody>
          <a:bodyPr>
            <a:noAutofit/>
          </a:bodyPr>
          <a:lstStyle/>
          <a:p>
            <a:r>
              <a:rPr lang="en-US" sz="3600" dirty="0" smtClean="0">
                <a:latin typeface="+mn-lt"/>
              </a:rPr>
              <a:t/>
            </a:r>
            <a:br>
              <a:rPr lang="en-US" sz="3600" dirty="0" smtClean="0">
                <a:latin typeface="+mn-lt"/>
              </a:rPr>
            </a:br>
            <a:r>
              <a:rPr lang="en-US" sz="3600" b="1" i="1" dirty="0" smtClean="0">
                <a:latin typeface="+mn-lt"/>
              </a:rPr>
              <a:t>Thank you for coming!!!</a:t>
            </a:r>
            <a:br>
              <a:rPr lang="en-US" sz="3600" b="1" i="1" dirty="0" smtClean="0">
                <a:latin typeface="+mn-lt"/>
              </a:rPr>
            </a:br>
            <a:r>
              <a:rPr lang="en-US" sz="3600" b="1" i="1" dirty="0">
                <a:latin typeface="+mn-lt"/>
              </a:rPr>
              <a:t/>
            </a:r>
            <a:br>
              <a:rPr lang="en-US" sz="3600" b="1" i="1" dirty="0">
                <a:latin typeface="+mn-lt"/>
              </a:rPr>
            </a:br>
            <a:r>
              <a:rPr lang="en-US" sz="3600" b="1" i="1" dirty="0" smtClean="0">
                <a:latin typeface="+mn-lt"/>
              </a:rPr>
              <a:t>	And have a great evening!!!</a:t>
            </a:r>
            <a:br>
              <a:rPr lang="en-US" sz="3600" b="1" i="1" dirty="0" smtClean="0">
                <a:latin typeface="+mn-lt"/>
              </a:rPr>
            </a:br>
            <a:r>
              <a:rPr lang="en-US" sz="3600" dirty="0">
                <a:latin typeface="+mn-lt"/>
              </a:rPr>
              <a:t/>
            </a:r>
            <a:br>
              <a:rPr lang="en-US" sz="3600" dirty="0">
                <a:latin typeface="+mn-lt"/>
              </a:rPr>
            </a:br>
            <a:r>
              <a:rPr lang="en-US" sz="3600" dirty="0" smtClean="0">
                <a:latin typeface="+mn-lt"/>
              </a:rPr>
              <a:t/>
            </a:r>
            <a:br>
              <a:rPr lang="en-US" sz="3600" dirty="0" smtClean="0">
                <a:latin typeface="+mn-lt"/>
              </a:rPr>
            </a:br>
            <a:endParaRPr lang="en-US" sz="3600" dirty="0">
              <a:latin typeface="+mn-lt"/>
            </a:endParaRPr>
          </a:p>
        </p:txBody>
      </p:sp>
      <p:sp>
        <p:nvSpPr>
          <p:cNvPr id="3" name="TextBox 2"/>
          <p:cNvSpPr txBox="1"/>
          <p:nvPr/>
        </p:nvSpPr>
        <p:spPr>
          <a:xfrm>
            <a:off x="762000" y="569803"/>
            <a:ext cx="7557758" cy="830997"/>
          </a:xfrm>
          <a:prstGeom prst="rect">
            <a:avLst/>
          </a:prstGeom>
          <a:noFill/>
        </p:spPr>
        <p:txBody>
          <a:bodyPr wrap="square" rtlCol="0">
            <a:spAutoFit/>
          </a:bodyPr>
          <a:lstStyle/>
          <a:p>
            <a:r>
              <a:rPr lang="en-US" sz="4800" dirty="0" smtClean="0">
                <a:latin typeface="+mj-lt"/>
              </a:rPr>
              <a:t>Scholarships 101</a:t>
            </a:r>
            <a:endParaRPr lang="en-US" sz="4800" dirty="0">
              <a:latin typeface="+mj-lt"/>
            </a:endParaRPr>
          </a:p>
        </p:txBody>
      </p:sp>
    </p:spTree>
    <p:extLst>
      <p:ext uri="{BB962C8B-B14F-4D97-AF65-F5344CB8AC3E}">
        <p14:creationId xmlns:p14="http://schemas.microsoft.com/office/powerpoint/2010/main" val="38687103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1693132"/>
            <a:ext cx="7557758" cy="4479068"/>
          </a:xfrm>
        </p:spPr>
        <p:txBody>
          <a:bodyPr>
            <a:noAutofit/>
          </a:bodyPr>
          <a:lstStyle/>
          <a:p>
            <a:r>
              <a:rPr lang="en-US" sz="3600" dirty="0" smtClean="0">
                <a:latin typeface="+mn-lt"/>
              </a:rPr>
              <a:t>9</a:t>
            </a:r>
            <a:r>
              <a:rPr lang="en-US" sz="3600" baseline="30000" dirty="0" smtClean="0">
                <a:latin typeface="+mn-lt"/>
              </a:rPr>
              <a:t>th</a:t>
            </a:r>
            <a:r>
              <a:rPr lang="en-US" sz="3600" dirty="0" smtClean="0">
                <a:latin typeface="+mn-lt"/>
              </a:rPr>
              <a:t> grade is also when we start recording community service hours for scholarships.  Many scholarship committees want to award money to dedicated students who give of themselves to serve others.</a:t>
            </a:r>
            <a:endParaRPr lang="en-US" sz="3600" dirty="0">
              <a:latin typeface="+mn-lt"/>
            </a:endParaRPr>
          </a:p>
        </p:txBody>
      </p:sp>
      <p:sp>
        <p:nvSpPr>
          <p:cNvPr id="3" name="TextBox 2"/>
          <p:cNvSpPr txBox="1"/>
          <p:nvPr/>
        </p:nvSpPr>
        <p:spPr>
          <a:xfrm>
            <a:off x="762000" y="569803"/>
            <a:ext cx="7557758" cy="1569660"/>
          </a:xfrm>
          <a:prstGeom prst="rect">
            <a:avLst/>
          </a:prstGeom>
          <a:noFill/>
        </p:spPr>
        <p:txBody>
          <a:bodyPr wrap="square" rtlCol="0">
            <a:spAutoFit/>
          </a:bodyPr>
          <a:lstStyle/>
          <a:p>
            <a:r>
              <a:rPr lang="en-US" sz="4800" dirty="0" smtClean="0">
                <a:latin typeface="+mj-lt"/>
              </a:rPr>
              <a:t>When do I start doing community service?</a:t>
            </a:r>
            <a:endParaRPr lang="en-US" sz="4800" dirty="0">
              <a:latin typeface="+mj-lt"/>
            </a:endParaRPr>
          </a:p>
        </p:txBody>
      </p:sp>
    </p:spTree>
    <p:extLst>
      <p:ext uri="{BB962C8B-B14F-4D97-AF65-F5344CB8AC3E}">
        <p14:creationId xmlns:p14="http://schemas.microsoft.com/office/powerpoint/2010/main" val="683607171"/>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1693132"/>
            <a:ext cx="7557758" cy="4479068"/>
          </a:xfrm>
        </p:spPr>
        <p:txBody>
          <a:bodyPr>
            <a:noAutofit/>
          </a:bodyPr>
          <a:lstStyle/>
          <a:p>
            <a:r>
              <a:rPr lang="en-US" sz="3600" dirty="0" smtClean="0">
                <a:latin typeface="+mn-lt"/>
              </a:rPr>
              <a:t>Community service is a time investment in the community through various activities as a volunteer.  This can include churches, hospitals, libraries, schools, clinics, nursing homes, sports associations, animal shelters, Habitat for Humanity, Special Olympics, Big Brothers Big Sisters, etc.</a:t>
            </a:r>
            <a:endParaRPr lang="en-US" sz="3600" dirty="0">
              <a:latin typeface="+mn-lt"/>
            </a:endParaRPr>
          </a:p>
        </p:txBody>
      </p:sp>
      <p:sp>
        <p:nvSpPr>
          <p:cNvPr id="3" name="TextBox 2"/>
          <p:cNvSpPr txBox="1"/>
          <p:nvPr/>
        </p:nvSpPr>
        <p:spPr>
          <a:xfrm>
            <a:off x="762000" y="569803"/>
            <a:ext cx="7557758" cy="830997"/>
          </a:xfrm>
          <a:prstGeom prst="rect">
            <a:avLst/>
          </a:prstGeom>
          <a:noFill/>
        </p:spPr>
        <p:txBody>
          <a:bodyPr wrap="square" rtlCol="0">
            <a:spAutoFit/>
          </a:bodyPr>
          <a:lstStyle/>
          <a:p>
            <a:r>
              <a:rPr lang="en-US" sz="4800" dirty="0" smtClean="0">
                <a:latin typeface="+mj-lt"/>
              </a:rPr>
              <a:t>What is community service?</a:t>
            </a:r>
            <a:endParaRPr lang="en-US" sz="4800" dirty="0">
              <a:latin typeface="+mj-lt"/>
            </a:endParaRPr>
          </a:p>
        </p:txBody>
      </p:sp>
    </p:spTree>
    <p:extLst>
      <p:ext uri="{BB962C8B-B14F-4D97-AF65-F5344CB8AC3E}">
        <p14:creationId xmlns:p14="http://schemas.microsoft.com/office/powerpoint/2010/main" val="2686409597"/>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1693132"/>
            <a:ext cx="7557758" cy="4479068"/>
          </a:xfrm>
        </p:spPr>
        <p:txBody>
          <a:bodyPr>
            <a:noAutofit/>
          </a:bodyPr>
          <a:lstStyle/>
          <a:p>
            <a:r>
              <a:rPr lang="en-US" sz="3600" dirty="0" smtClean="0">
                <a:latin typeface="+mn-lt"/>
              </a:rPr>
              <a:t>Use the WCHS community service form.  Get copies from </a:t>
            </a:r>
            <a:r>
              <a:rPr lang="en-US" sz="3600" dirty="0" err="1" smtClean="0">
                <a:latin typeface="+mn-lt"/>
              </a:rPr>
              <a:t>Mr</a:t>
            </a:r>
            <a:r>
              <a:rPr lang="en-US" sz="3600" dirty="0" smtClean="0">
                <a:latin typeface="+mn-lt"/>
              </a:rPr>
              <a:t> Durling, Student Services, or our school website.  One form should be completed per organization worked for and turned in at least once a semester.  Students should keep a copy.</a:t>
            </a:r>
            <a:endParaRPr lang="en-US" sz="3600" dirty="0">
              <a:latin typeface="+mn-lt"/>
            </a:endParaRPr>
          </a:p>
        </p:txBody>
      </p:sp>
      <p:sp>
        <p:nvSpPr>
          <p:cNvPr id="3" name="TextBox 2"/>
          <p:cNvSpPr txBox="1"/>
          <p:nvPr/>
        </p:nvSpPr>
        <p:spPr>
          <a:xfrm>
            <a:off x="762000" y="569803"/>
            <a:ext cx="7557758" cy="1569660"/>
          </a:xfrm>
          <a:prstGeom prst="rect">
            <a:avLst/>
          </a:prstGeom>
          <a:noFill/>
        </p:spPr>
        <p:txBody>
          <a:bodyPr wrap="square" rtlCol="0">
            <a:spAutoFit/>
          </a:bodyPr>
          <a:lstStyle/>
          <a:p>
            <a:r>
              <a:rPr lang="en-US" sz="4800" dirty="0">
                <a:latin typeface="+mj-lt"/>
              </a:rPr>
              <a:t>H</a:t>
            </a:r>
            <a:r>
              <a:rPr lang="en-US" sz="4800" dirty="0" smtClean="0">
                <a:latin typeface="+mj-lt"/>
              </a:rPr>
              <a:t>ow is community service recorded?</a:t>
            </a:r>
            <a:endParaRPr lang="en-US" sz="4800" dirty="0">
              <a:latin typeface="+mj-lt"/>
            </a:endParaRPr>
          </a:p>
        </p:txBody>
      </p:sp>
    </p:spTree>
    <p:extLst>
      <p:ext uri="{BB962C8B-B14F-4D97-AF65-F5344CB8AC3E}">
        <p14:creationId xmlns:p14="http://schemas.microsoft.com/office/powerpoint/2010/main" val="922585147"/>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1693132"/>
            <a:ext cx="7557758" cy="4479068"/>
          </a:xfrm>
        </p:spPr>
        <p:txBody>
          <a:bodyPr>
            <a:noAutofit/>
          </a:bodyPr>
          <a:lstStyle/>
          <a:p>
            <a:r>
              <a:rPr lang="en-US" sz="3600" dirty="0" smtClean="0">
                <a:latin typeface="+mn-lt"/>
              </a:rPr>
              <a:t>- The student’s dedication to service</a:t>
            </a:r>
            <a:br>
              <a:rPr lang="en-US" sz="3600" dirty="0" smtClean="0">
                <a:latin typeface="+mn-lt"/>
              </a:rPr>
            </a:br>
            <a:r>
              <a:rPr lang="en-US" sz="3600" dirty="0" smtClean="0">
                <a:latin typeface="+mn-lt"/>
              </a:rPr>
              <a:t>- A positive change in the student</a:t>
            </a:r>
            <a:br>
              <a:rPr lang="en-US" sz="3600" dirty="0" smtClean="0">
                <a:latin typeface="+mn-lt"/>
              </a:rPr>
            </a:br>
            <a:r>
              <a:rPr lang="en-US" sz="3600" dirty="0" smtClean="0">
                <a:latin typeface="+mn-lt"/>
              </a:rPr>
              <a:t>- The difference that it made for others  - They’re not necessarily looking for a long list of different activities.</a:t>
            </a:r>
            <a:endParaRPr lang="en-US" sz="3600" dirty="0">
              <a:latin typeface="+mn-lt"/>
            </a:endParaRPr>
          </a:p>
        </p:txBody>
      </p:sp>
      <p:sp>
        <p:nvSpPr>
          <p:cNvPr id="3" name="TextBox 2"/>
          <p:cNvSpPr txBox="1"/>
          <p:nvPr/>
        </p:nvSpPr>
        <p:spPr>
          <a:xfrm>
            <a:off x="762000" y="569803"/>
            <a:ext cx="7557758" cy="2308324"/>
          </a:xfrm>
          <a:prstGeom prst="rect">
            <a:avLst/>
          </a:prstGeom>
          <a:noFill/>
        </p:spPr>
        <p:txBody>
          <a:bodyPr wrap="square" rtlCol="0">
            <a:spAutoFit/>
          </a:bodyPr>
          <a:lstStyle/>
          <a:p>
            <a:r>
              <a:rPr lang="en-US" sz="4800" dirty="0" smtClean="0">
                <a:latin typeface="+mj-lt"/>
              </a:rPr>
              <a:t>What do scholarship committees look for in community service?</a:t>
            </a:r>
            <a:endParaRPr lang="en-US" sz="4800" dirty="0">
              <a:latin typeface="+mj-lt"/>
            </a:endParaRPr>
          </a:p>
        </p:txBody>
      </p:sp>
    </p:spTree>
    <p:extLst>
      <p:ext uri="{BB962C8B-B14F-4D97-AF65-F5344CB8AC3E}">
        <p14:creationId xmlns:p14="http://schemas.microsoft.com/office/powerpoint/2010/main" val="359819682"/>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1693132"/>
            <a:ext cx="7557758" cy="4479068"/>
          </a:xfrm>
        </p:spPr>
        <p:txBody>
          <a:bodyPr>
            <a:noAutofit/>
          </a:bodyPr>
          <a:lstStyle/>
          <a:p>
            <a:r>
              <a:rPr lang="en-US" sz="3600" dirty="0" smtClean="0">
                <a:latin typeface="+mn-lt"/>
              </a:rPr>
              <a:t>A couple of ways… </a:t>
            </a:r>
            <a:br>
              <a:rPr lang="en-US" sz="3600" dirty="0" smtClean="0">
                <a:latin typeface="+mn-lt"/>
              </a:rPr>
            </a:br>
            <a:r>
              <a:rPr lang="en-US" sz="3600" dirty="0" smtClean="0">
                <a:latin typeface="+mn-lt"/>
              </a:rPr>
              <a:t>  - Dual Enrollment </a:t>
            </a:r>
            <a:br>
              <a:rPr lang="en-US" sz="3600" dirty="0" smtClean="0">
                <a:latin typeface="+mn-lt"/>
              </a:rPr>
            </a:br>
            <a:r>
              <a:rPr lang="en-US" sz="3600" dirty="0" smtClean="0">
                <a:latin typeface="+mn-lt"/>
              </a:rPr>
              <a:t>  - Advanced Placement</a:t>
            </a:r>
            <a:br>
              <a:rPr lang="en-US" sz="3600" dirty="0" smtClean="0">
                <a:latin typeface="+mn-lt"/>
              </a:rPr>
            </a:br>
            <a:endParaRPr lang="en-US" sz="3600" dirty="0">
              <a:latin typeface="+mn-lt"/>
            </a:endParaRPr>
          </a:p>
        </p:txBody>
      </p:sp>
      <p:sp>
        <p:nvSpPr>
          <p:cNvPr id="3" name="TextBox 2"/>
          <p:cNvSpPr txBox="1"/>
          <p:nvPr/>
        </p:nvSpPr>
        <p:spPr>
          <a:xfrm>
            <a:off x="762000" y="569803"/>
            <a:ext cx="7557758" cy="3046988"/>
          </a:xfrm>
          <a:prstGeom prst="rect">
            <a:avLst/>
          </a:prstGeom>
          <a:noFill/>
        </p:spPr>
        <p:txBody>
          <a:bodyPr wrap="square" rtlCol="0">
            <a:spAutoFit/>
          </a:bodyPr>
          <a:lstStyle/>
          <a:p>
            <a:r>
              <a:rPr lang="en-US" sz="4800" dirty="0" smtClean="0">
                <a:latin typeface="+mj-lt"/>
              </a:rPr>
              <a:t>How can a student earn college credit while still in high school, regardless of financial need?</a:t>
            </a:r>
            <a:endParaRPr lang="en-US" sz="4800" dirty="0">
              <a:latin typeface="+mj-lt"/>
            </a:endParaRPr>
          </a:p>
        </p:txBody>
      </p:sp>
    </p:spTree>
    <p:extLst>
      <p:ext uri="{BB962C8B-B14F-4D97-AF65-F5344CB8AC3E}">
        <p14:creationId xmlns:p14="http://schemas.microsoft.com/office/powerpoint/2010/main" val="1548797189"/>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1693132"/>
            <a:ext cx="7557758" cy="4479068"/>
          </a:xfrm>
        </p:spPr>
        <p:txBody>
          <a:bodyPr>
            <a:noAutofit/>
          </a:bodyPr>
          <a:lstStyle/>
          <a:p>
            <a:r>
              <a:rPr lang="en-US" sz="3600" dirty="0">
                <a:latin typeface="+mn-lt"/>
              </a:rPr>
              <a:t>S</a:t>
            </a:r>
            <a:r>
              <a:rPr lang="en-US" sz="3600" dirty="0" smtClean="0">
                <a:latin typeface="+mn-lt"/>
              </a:rPr>
              <a:t>tudents can take college level courses at PHSC (or on the WCHS campus with participating teachers qualified to teach college level courses) that will count for both high school AND college credit.  </a:t>
            </a:r>
            <a:r>
              <a:rPr lang="en-US" sz="3600" dirty="0" smtClean="0">
                <a:latin typeface="+mn-lt"/>
              </a:rPr>
              <a:t/>
            </a:r>
            <a:br>
              <a:rPr lang="en-US" sz="3600" dirty="0" smtClean="0">
                <a:latin typeface="+mn-lt"/>
              </a:rPr>
            </a:br>
            <a:endParaRPr lang="en-US" sz="3600" dirty="0">
              <a:latin typeface="+mn-lt"/>
            </a:endParaRPr>
          </a:p>
        </p:txBody>
      </p:sp>
      <p:sp>
        <p:nvSpPr>
          <p:cNvPr id="3" name="TextBox 2"/>
          <p:cNvSpPr txBox="1"/>
          <p:nvPr/>
        </p:nvSpPr>
        <p:spPr>
          <a:xfrm>
            <a:off x="762000" y="569803"/>
            <a:ext cx="7557758" cy="1569660"/>
          </a:xfrm>
          <a:prstGeom prst="rect">
            <a:avLst/>
          </a:prstGeom>
          <a:noFill/>
        </p:spPr>
        <p:txBody>
          <a:bodyPr wrap="square" rtlCol="0">
            <a:spAutoFit/>
          </a:bodyPr>
          <a:lstStyle/>
          <a:p>
            <a:r>
              <a:rPr lang="en-US" sz="4800" dirty="0" smtClean="0">
                <a:latin typeface="+mj-lt"/>
              </a:rPr>
              <a:t>What is </a:t>
            </a:r>
          </a:p>
          <a:p>
            <a:r>
              <a:rPr lang="en-US" sz="4800" dirty="0" smtClean="0">
                <a:latin typeface="+mj-lt"/>
              </a:rPr>
              <a:t>Dual Enrollment?</a:t>
            </a:r>
            <a:endParaRPr lang="en-US" sz="4800" dirty="0">
              <a:latin typeface="+mj-lt"/>
            </a:endParaRPr>
          </a:p>
        </p:txBody>
      </p:sp>
    </p:spTree>
    <p:extLst>
      <p:ext uri="{BB962C8B-B14F-4D97-AF65-F5344CB8AC3E}">
        <p14:creationId xmlns:p14="http://schemas.microsoft.com/office/powerpoint/2010/main" val="2360218207"/>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Newsprint">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NewsPrint">
      <a:majorFont>
        <a:latin typeface="Impact"/>
        <a:ea typeface=""/>
        <a:cs typeface=""/>
        <a:font script="Jpan" typeface="HGP創英角ｺﾞｼｯｸUB"/>
        <a:font script="Hang" typeface="HY견고딕"/>
        <a:font script="Hans" typeface="微软雅黑"/>
        <a:font script="Hant" typeface="微軟正黑體"/>
        <a:font script="Arab" typeface="Tahoma"/>
        <a:font script="Hebr" typeface="To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Newsprint.thmx</Template>
  <TotalTime>4003</TotalTime>
  <Words>985</Words>
  <Application>Microsoft Macintosh PowerPoint</Application>
  <PresentationFormat>Letter Paper (8.5x11 in)</PresentationFormat>
  <Paragraphs>106</Paragraphs>
  <Slides>39</Slides>
  <Notes>22</Notes>
  <HiddenSlides>0</HiddenSlides>
  <MMClips>0</MMClips>
  <ScaleCrop>false</ScaleCrop>
  <HeadingPairs>
    <vt:vector size="4" baseType="variant">
      <vt:variant>
        <vt:lpstr>Theme</vt:lpstr>
      </vt:variant>
      <vt:variant>
        <vt:i4>1</vt:i4>
      </vt:variant>
      <vt:variant>
        <vt:lpstr>Slide Titles</vt:lpstr>
      </vt:variant>
      <vt:variant>
        <vt:i4>39</vt:i4>
      </vt:variant>
    </vt:vector>
  </HeadingPairs>
  <TitlesOfParts>
    <vt:vector size="40" baseType="lpstr">
      <vt:lpstr>Newsprint</vt:lpstr>
      <vt:lpstr> Scholarships 101</vt:lpstr>
      <vt:lpstr>Scholarships are free monies awarded to students on the basis of academics, community service, leadership, financial need, etc. </vt:lpstr>
      <vt:lpstr>9th grade!  That’s when a student’s GPA begins to count toward success in the pursuit of scholarships.  A student should maintain a minimum 3.0 cumulative GPA from 9th to 12th grade. </vt:lpstr>
      <vt:lpstr>9th grade is also when we start recording community service hours for scholarships.  Many scholarship committees want to award money to dedicated students who give of themselves to serve others.</vt:lpstr>
      <vt:lpstr>Community service is a time investment in the community through various activities as a volunteer.  This can include churches, hospitals, libraries, schools, clinics, nursing homes, sports associations, animal shelters, Habitat for Humanity, Special Olympics, Big Brothers Big Sisters, etc.</vt:lpstr>
      <vt:lpstr>Use the WCHS community service form.  Get copies from Mr Durling, Student Services, or our school website.  One form should be completed per organization worked for and turned in at least once a semester.  Students should keep a copy.</vt:lpstr>
      <vt:lpstr>- The student’s dedication to service - A positive change in the student - The difference that it made for others  - They’re not necessarily looking for a long list of different activities.</vt:lpstr>
      <vt:lpstr>A couple of ways…    - Dual Enrollment    - Advanced Placement </vt:lpstr>
      <vt:lpstr>Students can take college level courses at PHSC (or on the WCHS campus with participating teachers qualified to teach college level courses) that will count for both high school AND college credit.   </vt:lpstr>
      <vt:lpstr>Advanced Placement is a nationally standardized program of college-level courses and exams for high school students.  After taking an AP course, students must receive a qualifying score on an AP exam to receive college credit consideration.</vt:lpstr>
      <vt:lpstr>Every student going to college should take ACT and SAT by the end of 11th grade.  A high score can help with scholarships (as well as acceptance into desired colleges).  Students can retake these exams during senior year as well to improve scores.</vt:lpstr>
      <vt:lpstr>Beginning in 9th grade, students should consider leadership opportunities and join clubs, sports, band, student council, honor societies, etc.    </vt:lpstr>
      <vt:lpstr>Work experience tends to look good to scholarship committees.  But make sure you create balance!  Too much work can cause grades to suffer.  Also, remember that student income is combined with parent income to determine eligibility for financial aid.</vt:lpstr>
      <vt:lpstr>No!  GPA, ACT/SAT scores, community service, leadership, employment, and extracurricular activities create a foundation that increases the probability of receiving scholarships.</vt:lpstr>
      <vt:lpstr>Essays are not as hard and scary as they sound!  Let’s break one down into 3 sections:  introduction, body, and conclusion.  The body consists of up to 4 parts: family, obstacles, community service, and life interest.  Each part should consist of 3 sentences max.</vt:lpstr>
      <vt:lpstr>- Never start with “Hello, my name is…” - Always catch the reader’s attention and interest. - Essay must be unique and stand out. - It can ask a question, describe an engaging scene, state a fact, be a quote that been emphasized by a friend or relative, or be related to a life obstacle.</vt:lpstr>
      <vt:lpstr> - Describe your family, being very specific: ethnic background, country origins, gender, number of siblings, parents educational backgrounds/occupations - Include special circumstances like: single family home, illness, death, disability of a family member (Note: Limit essay body sections to 3 sentences)</vt:lpstr>
      <vt:lpstr>- What has been your greatest obstacle? - What character-building lessons have you learned, are being learned, do you need to learn from your obstacle? - How has this obstacle made you a better, more determined person? - How will this obstacle help you to become successful in the future?</vt:lpstr>
      <vt:lpstr>- What was your commitment and how did you have a leadership role? - How did you personally make a difference? - Did you find your purpose in life through your community activities? - If possible, community service should align with life interest.</vt:lpstr>
      <vt:lpstr>- What is your life purpose, your dream, your career goal? - How and where will you prepare for your life interest, ministry, and/or vocation? - How can you serve and make a difference in the lives of others through your life interest?</vt:lpstr>
      <vt:lpstr>- Why do you personally need a scholarship? - Describe in detail any special circumstances. - The last sentence should contain a clincher, a strong statement showing your personal determination and strength.</vt:lpstr>
      <vt:lpstr>- Include adjectives that describe color, details, the five senses. - Be personal, tell of actual experiences. - Be well written and free from grammatical and spelling errors. - The final draft should be only one typed double-spaced page.</vt:lpstr>
      <vt:lpstr>- Most scholarships require recommendation letters.  - Three types may be needed, depending on the scholarship: teacher, school counselor, and community leader. - No recommendation letters should be from a relative or friend. </vt:lpstr>
      <vt:lpstr>- Request letters at least 2 to 3 weeks before they are needed. - Ask for letters early in the school year!  Later in the year, teachers and counselors get very very busy.</vt:lpstr>
      <vt:lpstr>There are three primary sources: 1. Internet search sites.  Links to several are on our school web site. 2. College financial aid offices.  3. WCHS Career Specialist.  Watch bulletin boards and our web site for local scholarships.</vt:lpstr>
      <vt:lpstr>BigFuture    bigfuture.collegeboard.org COLLEGEdata     collegedata.com FastWeb       www.fastweb.com FinAid      www.finaid.org</vt:lpstr>
      <vt:lpstr>Finding Money For College    findingmoneyforcollege.com Scholarship Monkey     www.scholarshipmonkey.com Scholarships 4 Students       scholarships4students.com Scholarships.com      www.scholarships.com</vt:lpstr>
      <vt:lpstr>- Financial Aid Offices are happy to talk to you as soon as you are accepted. - You may get some college scholarships automatically because of the data you provided on the application - You may have an opportunity to apply for other college scholarships - Ask, ask, ask!</vt:lpstr>
      <vt:lpstr>- Financial Aid Offices are happy to talk to you as soon as you are accepted. - You may get some college scholarships automatically because of the data you provided on the application - You may have an opportunity to apply for other college scholarships - Ask, ask, ask!</vt:lpstr>
      <vt:lpstr>Local scholarships will be available through your career specialist.  Examples: - Chamber of Commerce scholarship - Rotary Club scholarship - Withlacoochee Electric scholarship - Wiregrass Foundation scholarship - Pasco Ed Foundation scholarship</vt:lpstr>
      <vt:lpstr>Yes!  The Federal Trade Commission offers six warning signs to help detect a scholarship scam:  </vt:lpstr>
      <vt:lpstr>1. “This scholarship is guaranteed or your money back.” 2. “The scholarship service will do all the work.” 3. “The scholarship service will cost some money.”  </vt:lpstr>
      <vt:lpstr>4. “You can’t get this information anywhere else.” 5. “You are the finalist in a contest you never entered.” 6. “The scholarship service needs a credit card or checking acct number.”  See:  www.ftc.gov/scholarshipscams</vt:lpstr>
      <vt:lpstr>- Apply, apply, apply! - The more a student applies, the greater the chances of receiving a scholarship. - Some students complete 30-40 scholarship applications!  - You must be motivated, organized, and persistent!</vt:lpstr>
      <vt:lpstr>No!  Resources tell us that millions of dollars worth of scholarships go unclaimed  every year.</vt:lpstr>
      <vt:lpstr>- Student’s family will complete the FAFSA and Bright Futures applications in January of the senior year.  - Federal award can include free grant money based on income. - Bright Futures can provide scholarship money based on merit.</vt:lpstr>
      <vt:lpstr>Key qualifiers: - 2 years of the same foreign language - Minimum GPA - Minimum community service hours - Minimum ACT or SAT score Students must apply and meet the qualifications to get the scholarship. </vt:lpstr>
      <vt:lpstr> - Come to our Financial Aid Night right here in the cafeteria on December 15th to learn more! - We’ll have a representative here from the Florida Department of Education to speak and to answer questions.</vt:lpstr>
      <vt:lpstr> Thank you for coming!!!   And have a great evening!!!   </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Scholarships 101</dc:title>
  <dc:creator>Tim Durling</dc:creator>
  <cp:lastModifiedBy>Tim Durling</cp:lastModifiedBy>
  <cp:revision>44</cp:revision>
  <cp:lastPrinted>2015-11-17T19:25:04Z</cp:lastPrinted>
  <dcterms:created xsi:type="dcterms:W3CDTF">2015-11-14T23:25:17Z</dcterms:created>
  <dcterms:modified xsi:type="dcterms:W3CDTF">2015-11-17T19:30:00Z</dcterms:modified>
</cp:coreProperties>
</file>